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av" ContentType="audio/wav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3" r:id="rId1"/>
  </p:sldMasterIdLst>
  <p:notesMasterIdLst>
    <p:notesMasterId r:id="rId17"/>
  </p:notesMasterIdLst>
  <p:handoutMasterIdLst>
    <p:handoutMasterId r:id="rId18"/>
  </p:handoutMasterIdLst>
  <p:sldIdLst>
    <p:sldId id="289" r:id="rId2"/>
    <p:sldId id="287" r:id="rId3"/>
    <p:sldId id="288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</p:sldIdLst>
  <p:sldSz cx="9144000" cy="6858000" type="screen4x3"/>
  <p:notesSz cx="6669088" cy="9926638"/>
  <p:defaultTextStyle>
    <a:defPPr>
      <a:defRPr lang="fr-FR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ederico Alegre" initials="FA" lastIdx="1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CC"/>
    <a:srgbClr val="0066CC"/>
    <a:srgbClr val="0099FF"/>
    <a:srgbClr val="FF9900"/>
    <a:srgbClr val="FFFFCC"/>
    <a:srgbClr val="C9E4FF"/>
    <a:srgbClr val="99CCFF"/>
    <a:srgbClr val="E1F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88721" autoAdjust="0"/>
  </p:normalViewPr>
  <p:slideViewPr>
    <p:cSldViewPr>
      <p:cViewPr varScale="1">
        <p:scale>
          <a:sx n="114" d="100"/>
          <a:sy n="114" d="100"/>
        </p:scale>
        <p:origin x="-510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61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900" y="-72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2-09-07T13:29:50.175" idx="11">
    <p:pos x="1923" y="2819"/>
    <p:text>we show an example of artificial signal, the experimentation and results
test two diferent proposition of countermeaures</p:tex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6663" y="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890838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r>
              <a:rPr lang="fr-FR"/>
              <a:t>Institut Eurécom - BP 193 - F-06904 Sophia Antipolis cedex</a:t>
            </a: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6663" y="9428163"/>
            <a:ext cx="2890837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629AED3-A8F7-47FC-B88C-DC1953C39846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379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6663" y="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4075" y="744538"/>
            <a:ext cx="4960938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6750" y="4716463"/>
            <a:ext cx="5335588" cy="4465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890838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r>
              <a:rPr lang="fr-FR"/>
              <a:t>Institut Eurécom - BP 193 - F-06904 Sophia Antipolis cedex</a:t>
            </a:r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6663" y="9428163"/>
            <a:ext cx="2890837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6478546-3B02-4DC9-BA3B-2FB77E4E45C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48072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Hello everybody.  My name is Giovanni </a:t>
            </a:r>
            <a:r>
              <a:rPr lang="en-US" dirty="0" err="1" smtClean="0"/>
              <a:t>Soldi</a:t>
            </a:r>
            <a:r>
              <a:rPr lang="en-US" dirty="0" smtClean="0"/>
              <a:t> and</a:t>
            </a:r>
            <a:r>
              <a:rPr lang="en-US" baseline="0" dirty="0" smtClean="0"/>
              <a:t> I’m studying linguistic normalization for speaker diarization and recognition within the Speech and Audio Processing Research Group. My work is fully sponsored by Intel in Sophia </a:t>
            </a:r>
            <a:r>
              <a:rPr lang="en-US" baseline="0" dirty="0" err="1" smtClean="0"/>
              <a:t>Antipolis</a:t>
            </a:r>
            <a:r>
              <a:rPr lang="en-US" baseline="0" dirty="0" smtClean="0"/>
              <a:t> and Intel in Portland, Oregon.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0477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Hello.  My name is Xuran Zhao and</a:t>
            </a:r>
            <a:r>
              <a:rPr lang="en-US" baseline="0" dirty="0" smtClean="0"/>
              <a:t> I’m studying in the Speech and audio processing and Image processing research groups.  My research is focused on Multi-view Dimensionality Reduction for Multi-modal biometrics, namely speaker recognition and face recognition.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0946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use of dimensionality reduction is popular in almost all biometrics research and helps to improve classification performance through the identification of discriminative features.  Single-view approaches to dimensionality reduction are well-known but ill-suited to multi-view problems.  Approaches to multi-view dimensionality reduction model the correlation which does not always reflect the true clustering.  My work has instead focused on </a:t>
            </a:r>
            <a:r>
              <a:rPr lang="en-US" baseline="0" dirty="0" err="1" smtClean="0"/>
              <a:t>modelling</a:t>
            </a:r>
            <a:r>
              <a:rPr lang="en-US" baseline="0" dirty="0" smtClean="0"/>
              <a:t> the inherent data structure.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22051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BioCoMode</a:t>
            </a:r>
            <a:r>
              <a:rPr lang="en-US" baseline="0" dirty="0" smtClean="0"/>
              <a:t> project focuses on dimensionality reduction techniques for bi-modal voice-face recognition.  EURECOM has pioneered a new sub-space data structure agreement concept which allows more </a:t>
            </a:r>
            <a:r>
              <a:rPr lang="en-US" baseline="0" dirty="0" err="1" smtClean="0"/>
              <a:t>discrimative</a:t>
            </a:r>
            <a:r>
              <a:rPr lang="en-US" baseline="0" dirty="0" smtClean="0"/>
              <a:t> biometric classifiers to be trained with less data.  Our new MVDR approaches outperform the current state-of-the-art and are </a:t>
            </a:r>
            <a:r>
              <a:rPr lang="en-US" baseline="0" dirty="0" err="1" smtClean="0"/>
              <a:t>flexilble</a:t>
            </a:r>
            <a:r>
              <a:rPr lang="en-US" baseline="0" dirty="0" smtClean="0"/>
              <a:t> in their application to a wide range of classification problems.  I will happily explain our work to you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951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Given an acoustic stream represented by a set of acoustic features O speaker diarization answers the question: who spoke when?  Variation in the linguistic content of the acoustic stream typically degrades diariation performance.  </a:t>
            </a:r>
            <a:r>
              <a:rPr lang="it-IT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Therefore</a:t>
            </a:r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new normalisation strategies are needed to supress such variation.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863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Our</a:t>
            </a:r>
            <a:r>
              <a:rPr lang="it-IT" baseline="0" dirty="0" smtClean="0"/>
              <a:t> new approach, referred to as phone adaptive training, maximizes inter-speaker variation in the feature space of an audio sequence as shown by the blue profile illustrated.  As shown by the red profile, intra-speaker variation is simultaneously minimised and thus speaker diarization performance is improved.  </a:t>
            </a:r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 will be happy to describe this work to you during the poster session</a:t>
            </a:r>
            <a:r>
              <a:rPr lang="it-IT" sz="120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!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9278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Hello everybody, I’m Leela Krishna </a:t>
            </a:r>
            <a:r>
              <a:rPr lang="en-US" dirty="0" err="1" smtClean="0"/>
              <a:t>Gudupudi</a:t>
            </a:r>
            <a:r>
              <a:rPr lang="en-US" baseline="0" dirty="0" smtClean="0"/>
              <a:t> </a:t>
            </a:r>
            <a:r>
              <a:rPr lang="en-US" dirty="0" smtClean="0"/>
              <a:t>and I am working on Nonlinear acoustic echo cancellation within the Speech and Audio processing research group. My work is sponsored by INTEL here in Sophia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Anitpolis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D804FE-BF6E-41D6-AABB-165A4B237551}" type="slidenum">
              <a:rPr lang="fr-FR" smtClean="0"/>
              <a:pPr>
                <a:defRPr/>
              </a:pPr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1867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85144C32-3039-43F8-9565-1A15E0197BCD}" type="slidenum">
              <a:rPr lang="de-DE" smtClean="0"/>
              <a:pPr eaLnBrk="1" hangingPunct="1"/>
              <a:t>8</a:t>
            </a:fld>
            <a:endParaRPr lang="de-DE" smtClean="0"/>
          </a:p>
        </p:txBody>
      </p:sp>
      <p:sp>
        <p:nvSpPr>
          <p:cNvPr id="7171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2" name="Espace réservé des commentaires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lIns="91435" tIns="45717" rIns="91435" bIns="45717"/>
          <a:lstStyle/>
          <a:p>
            <a:r>
              <a:rPr lang="en-US" dirty="0" smtClean="0">
                <a:latin typeface="Arial" pitchFamily="34" charset="0"/>
              </a:rPr>
              <a:t>Acoustic echo is caused</a:t>
            </a:r>
            <a:r>
              <a:rPr lang="en-US" baseline="0" dirty="0" smtClean="0">
                <a:latin typeface="Arial" pitchFamily="34" charset="0"/>
              </a:rPr>
              <a:t> by c</a:t>
            </a:r>
            <a:r>
              <a:rPr lang="en-US" dirty="0" smtClean="0">
                <a:latin typeface="Arial" pitchFamily="34" charset="0"/>
              </a:rPr>
              <a:t>oupling between the loudspeaker and the microphone of a mobile terminal. Acoustic echo cancellation is generally used to suppress echo but</a:t>
            </a:r>
            <a:r>
              <a:rPr lang="en-US" baseline="0" dirty="0" smtClean="0">
                <a:latin typeface="Arial" pitchFamily="34" charset="0"/>
              </a:rPr>
              <a:t> commonly assume linear conditions.  </a:t>
            </a:r>
            <a:r>
              <a:rPr lang="en-US" dirty="0" smtClean="0">
                <a:latin typeface="Arial" pitchFamily="34" charset="0"/>
              </a:rPr>
              <a:t>T</a:t>
            </a:r>
            <a:r>
              <a:rPr lang="en-US" baseline="0" dirty="0" smtClean="0">
                <a:latin typeface="Arial" pitchFamily="34" charset="0"/>
              </a:rPr>
              <a:t>he demand for smaller terminals and transducers, however, lead to nonlinear distortion and degraded AEC performance.  EURECOM is working with Intel to develop new approaches to non-linear AEC.</a:t>
            </a:r>
            <a:endParaRPr lang="en-US" dirty="0" smtClean="0">
              <a:latin typeface="Arial" pitchFamily="34" charset="0"/>
            </a:endParaRPr>
          </a:p>
        </p:txBody>
      </p:sp>
      <p:sp>
        <p:nvSpPr>
          <p:cNvPr id="7173" name="Espace réservé du numéro de diapositive 3"/>
          <p:cNvSpPr txBox="1">
            <a:spLocks noGrp="1"/>
          </p:cNvSpPr>
          <p:nvPr/>
        </p:nvSpPr>
        <p:spPr bwMode="auto">
          <a:xfrm>
            <a:off x="3777037" y="9428272"/>
            <a:ext cx="2890542" cy="496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7" rIns="91435" bIns="45717" anchor="b"/>
          <a:lstStyle>
            <a:lvl1pPr defTabSz="89693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9693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9693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9693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9693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defTabSz="8969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defTabSz="8969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defTabSz="8969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defTabSz="8969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21D34101-DC02-4303-BA8F-8E84B2D1E782}" type="slidenum">
              <a:rPr lang="en-US" sz="1200"/>
              <a:pPr algn="r" eaLnBrk="1" hangingPunct="1"/>
              <a:t>8</a:t>
            </a:fld>
            <a:endParaRPr 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Sources of non-linearity typically</a:t>
            </a:r>
            <a:r>
              <a:rPr lang="en-US" baseline="0" dirty="0" smtClean="0"/>
              <a:t> include uplink/downlink amplifiers, the loudspeaker, the analogue-to-digital and digital-to-analogue converters, in addition to resonance from the terminal housing.  </a:t>
            </a:r>
            <a:r>
              <a:rPr lang="en-US" dirty="0" smtClean="0"/>
              <a:t>I am currently studying</a:t>
            </a:r>
            <a:r>
              <a:rPr lang="en-US" baseline="0" dirty="0" smtClean="0"/>
              <a:t> a number of nonlinear AEC  algorithms developed through a previous EURECOM-Intel collaboration.  My work is concentrating on improving the attenuation of non-</a:t>
            </a:r>
            <a:r>
              <a:rPr lang="en-US" baseline="0" dirty="0" err="1" smtClean="0"/>
              <a:t>linearities</a:t>
            </a:r>
            <a:r>
              <a:rPr lang="en-US" baseline="0" dirty="0" smtClean="0"/>
              <a:t> while managing computational complexity for real time implementations.  </a:t>
            </a:r>
            <a:r>
              <a:rPr lang="en-US" dirty="0" smtClean="0"/>
              <a:t>I will be happy</a:t>
            </a:r>
            <a:r>
              <a:rPr lang="en-US" baseline="0" dirty="0" smtClean="0"/>
              <a:t> to describe my work to you later during the poster session.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D804FE-BF6E-41D6-AABB-165A4B237551}" type="slidenum">
              <a:rPr lang="fr-FR" smtClean="0"/>
              <a:pPr>
                <a:defRPr/>
              </a:pPr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68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Hello.</a:t>
            </a:r>
            <a:r>
              <a:rPr lang="en-US" baseline="0" dirty="0" smtClean="0"/>
              <a:t>  My name is Christelle YEMDJI.  I’m working on acoustic echo control for dual-microphone mobile phones and my work is supported by Intel Mobile Communications here in Sophia </a:t>
            </a:r>
            <a:r>
              <a:rPr lang="en-US" baseline="0" dirty="0" err="1" smtClean="0"/>
              <a:t>Antipolis</a:t>
            </a:r>
            <a:r>
              <a:rPr lang="en-US" baseline="0" dirty="0" smtClean="0"/>
              <a:t>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3780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Acoustic echo is due to the coupling between the loudspeaker and the microphone of a mobile phone</a:t>
            </a:r>
            <a:r>
              <a:rPr lang="en-US" baseline="0" dirty="0" smtClean="0"/>
              <a:t> and can cause us to hear a delayed version of our own voices during a conversation.</a:t>
            </a:r>
          </a:p>
          <a:p>
            <a:r>
              <a:rPr lang="en-US" baseline="0" dirty="0" smtClean="0"/>
              <a:t>Mobile phones are equipped with echo control systems which are often composed of adaptive filtering followed by </a:t>
            </a:r>
            <a:r>
              <a:rPr lang="en-US" baseline="0" dirty="0" err="1" smtClean="0"/>
              <a:t>postfiltering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Technology developed by EURECOM is already in use in some of today’s mobile telephones – you might have EURECOM inside!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6385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my poster I will present a novel approach to echo control designed for dual-microphone mobile phones.</a:t>
            </a:r>
          </a:p>
          <a:p>
            <a:r>
              <a:rPr lang="en-US" dirty="0" smtClean="0"/>
              <a:t>My work shows that dual-microphone</a:t>
            </a:r>
            <a:r>
              <a:rPr lang="en-US" baseline="0" dirty="0" smtClean="0"/>
              <a:t> echo control leads to improved echo suppression.</a:t>
            </a:r>
          </a:p>
          <a:p>
            <a:r>
              <a:rPr lang="en-US" baseline="0" dirty="0" smtClean="0"/>
              <a:t>I will be happy to describe my work to you later.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6994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52076" y="5013076"/>
            <a:ext cx="7192963" cy="1008187"/>
          </a:xfrm>
        </p:spPr>
        <p:txBody>
          <a:bodyPr/>
          <a:lstStyle>
            <a:lvl1pPr marL="0" indent="0" algn="ctr">
              <a:spcBef>
                <a:spcPts val="0"/>
              </a:spcBef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fr-FR" dirty="0" smtClean="0"/>
              <a:t>Group Name</a:t>
            </a:r>
          </a:p>
          <a:p>
            <a:r>
              <a:rPr lang="fr-FR" dirty="0" err="1" smtClean="0"/>
              <a:t>Supervisor</a:t>
            </a:r>
            <a:r>
              <a:rPr lang="fr-FR" dirty="0" smtClean="0"/>
              <a:t>: Name</a:t>
            </a:r>
            <a:endParaRPr lang="fr-FR" dirty="0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552076" y="2656904"/>
            <a:ext cx="7196138" cy="700063"/>
          </a:xfrm>
        </p:spPr>
        <p:txBody>
          <a:bodyPr/>
          <a:lstStyle>
            <a:lvl1pPr algn="ctr">
              <a:defRPr sz="2000">
                <a:effectLst/>
              </a:defRPr>
            </a:lvl1pPr>
          </a:lstStyle>
          <a:p>
            <a:r>
              <a:rPr lang="fr-FR" dirty="0" smtClean="0"/>
              <a:t>Name</a:t>
            </a:r>
            <a:br>
              <a:rPr lang="fr-FR" dirty="0" smtClean="0"/>
            </a:br>
            <a:r>
              <a:rPr lang="fr-FR" dirty="0" smtClean="0"/>
              <a:t>1st </a:t>
            </a:r>
            <a:r>
              <a:rPr lang="fr-FR" dirty="0" err="1" smtClean="0"/>
              <a:t>Year</a:t>
            </a:r>
            <a:r>
              <a:rPr lang="fr-FR" dirty="0" smtClean="0"/>
              <a:t> </a:t>
            </a:r>
            <a:r>
              <a:rPr lang="fr-FR" dirty="0" err="1" smtClean="0"/>
              <a:t>PhD</a:t>
            </a:r>
            <a:r>
              <a:rPr lang="fr-FR" dirty="0" smtClean="0"/>
              <a:t> Candidate</a:t>
            </a:r>
            <a:endParaRPr lang="fr-F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547664" y="3500983"/>
            <a:ext cx="7195788" cy="1388939"/>
          </a:xfrm>
        </p:spPr>
        <p:txBody>
          <a:bodyPr anchor="ctr" anchorCtr="0"/>
          <a:lstStyle>
            <a:lvl1pPr marL="0" indent="0" algn="ctr">
              <a:buFont typeface="Arial" pitchFamily="34" charset="0"/>
              <a:buNone/>
              <a:defRPr>
                <a:solidFill>
                  <a:srgbClr val="0099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dirty="0" smtClean="0"/>
              <a:t>Thesis title</a:t>
            </a:r>
            <a:endParaRPr lang="fr-FR" kern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503239" y="836712"/>
            <a:ext cx="1296987" cy="151288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mugshot</a:t>
            </a:r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664049" y="2636887"/>
            <a:ext cx="576907" cy="4327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flag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7452320" y="188640"/>
            <a:ext cx="1513011" cy="172819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Project 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307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916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9155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htpp://www.eurecom.fr/" TargetMode="Externa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16"/>
          <p:cNvSpPr>
            <a:spLocks noChangeArrowheads="1"/>
          </p:cNvSpPr>
          <p:nvPr userDrawn="1"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29" name="Picture 17" descr="logo_Eurecom">
            <a:hlinkClick r:id="rId5"/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Line 18"/>
          <p:cNvSpPr>
            <a:spLocks noChangeShapeType="1"/>
          </p:cNvSpPr>
          <p:nvPr userDrawn="1"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9"/>
          <p:cNvSpPr>
            <a:spLocks noChangeShapeType="1"/>
          </p:cNvSpPr>
          <p:nvPr userDrawn="1"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70" r:id="rId2"/>
    <p:sldLayoutId id="2147483875" r:id="rId3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image" Target="../media/image25.gif"/><Relationship Id="rId5" Type="http://schemas.openxmlformats.org/officeDocument/2006/relationships/image" Target="../media/image24.jpe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jpeg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6" Type="http://schemas.openxmlformats.org/officeDocument/2006/relationships/image" Target="../media/image27.emf"/><Relationship Id="rId5" Type="http://schemas.openxmlformats.org/officeDocument/2006/relationships/image" Target="../media/image26.jpe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6" Type="http://schemas.openxmlformats.org/officeDocument/2006/relationships/image" Target="../media/image5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4.png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jpeg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0.png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6" Type="http://schemas.openxmlformats.org/officeDocument/2006/relationships/image" Target="../media/image39.png"/><Relationship Id="rId5" Type="http://schemas.openxmlformats.org/officeDocument/2006/relationships/image" Target="../media/image36.jpe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4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gif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14.jpg"/><Relationship Id="rId5" Type="http://schemas.openxmlformats.org/officeDocument/2006/relationships/image" Target="../media/image13.jpe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17.png"/><Relationship Id="rId5" Type="http://schemas.openxmlformats.org/officeDocument/2006/relationships/image" Target="../media/image70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8.wav"/><Relationship Id="rId7" Type="http://schemas.openxmlformats.org/officeDocument/2006/relationships/image" Target="../media/image19.png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5.png"/><Relationship Id="rId4" Type="http://schemas.openxmlformats.org/officeDocument/2006/relationships/audio" Target="../media/media8.wav"/><Relationship Id="rId9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microsoft.com/office/2007/relationships/media" Target="../media/media9.wav"/><Relationship Id="rId7" Type="http://schemas.openxmlformats.org/officeDocument/2006/relationships/image" Target="../media/image22.pn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notesSlide" Target="../notesSlides/notesSlide5.xml"/><Relationship Id="rId11" Type="http://schemas.openxmlformats.org/officeDocument/2006/relationships/image" Target="../media/image15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21.wmf"/><Relationship Id="rId4" Type="http://schemas.openxmlformats.org/officeDocument/2006/relationships/audio" Target="../media/media9.wav"/><Relationship Id="rId9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audio" Target="../media/media10.wav"/><Relationship Id="rId7" Type="http://schemas.openxmlformats.org/officeDocument/2006/relationships/notesSlide" Target="../notesSlides/notesSlide6.xml"/><Relationship Id="rId2" Type="http://schemas.microsoft.com/office/2007/relationships/media" Target="../media/media10.wav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11.wav"/><Relationship Id="rId4" Type="http://schemas.microsoft.com/office/2007/relationships/media" Target="../media/media11.wav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legr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44008" y="620688"/>
            <a:ext cx="1283847" cy="1711796"/>
          </a:xfrm>
          <a:prstGeom prst="rect">
            <a:avLst/>
          </a:prstGeom>
        </p:spPr>
      </p:pic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Speech and Audio Processing Research Group</a:t>
            </a:r>
          </a:p>
          <a:p>
            <a:r>
              <a:rPr lang="en-US" dirty="0" smtClean="0"/>
              <a:t>Supervisor: Nick EVANS</a:t>
            </a:r>
            <a:endParaRPr lang="en-US" dirty="0" smtClean="0"/>
          </a:p>
        </p:txBody>
      </p:sp>
      <p:sp>
        <p:nvSpPr>
          <p:cNvPr id="12493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Federico ALEGRE </a:t>
            </a:r>
            <a:br>
              <a:rPr lang="en-US" dirty="0" smtClean="0"/>
            </a:br>
            <a:r>
              <a:rPr lang="en-US" dirty="0" smtClean="0"/>
              <a:t>3rd Year PhD Candidate</a:t>
            </a:r>
            <a:endParaRPr lang="en-US" dirty="0" smtClean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Spoofing countermeasures</a:t>
            </a:r>
            <a:br>
              <a:rPr lang="en-US" smtClean="0"/>
            </a:br>
            <a:r>
              <a:rPr lang="en-US" smtClean="0"/>
              <a:t>for speaker verification systems</a:t>
            </a:r>
            <a:endParaRPr lang="en-US" dirty="0"/>
          </a:p>
        </p:txBody>
      </p:sp>
      <p:pic>
        <p:nvPicPr>
          <p:cNvPr id="6" name="Picture 2" descr="\\homes.eurecom.fr\alegre\Windesktop\conseil\icon-flag-argentina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988" y="2804375"/>
            <a:ext cx="571500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  <p:pic>
        <p:nvPicPr>
          <p:cNvPr id="7" name="Picture 4" descr="C:\Users\Federico\Desktop\MIDterm Report\presentation\materail prez\tabularasa_logo.p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260648"/>
            <a:ext cx="1507273" cy="14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2089321"/>
      </p:ext>
    </p:extLst>
  </p:cSld>
  <p:clrMapOvr>
    <a:masterClrMapping/>
  </p:clrMapOvr>
  <p:transition spd="slow" advTm="1140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hristelle YEMDJI TCHASSI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99"/>
          <a:stretch/>
        </p:blipFill>
        <p:spPr bwMode="auto">
          <a:xfrm>
            <a:off x="4499992" y="836712"/>
            <a:ext cx="1299600" cy="150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Speech and Audio Processing Research Group</a:t>
            </a:r>
          </a:p>
          <a:p>
            <a:r>
              <a:rPr lang="en-US" dirty="0" smtClean="0"/>
              <a:t>Supervisor: Nick EVANS</a:t>
            </a:r>
            <a:endParaRPr lang="en-US" dirty="0" smtClean="0"/>
          </a:p>
        </p:txBody>
      </p:sp>
      <p:sp>
        <p:nvSpPr>
          <p:cNvPr id="12493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Christelle</a:t>
            </a:r>
            <a:r>
              <a:rPr lang="en-US" dirty="0" smtClean="0"/>
              <a:t> YEMDJI </a:t>
            </a:r>
            <a:br>
              <a:rPr lang="en-US" dirty="0" smtClean="0"/>
            </a:br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Year PhD Candidate</a:t>
            </a:r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Acoustic echo processing for dual-microphone mobile terminals</a:t>
            </a:r>
          </a:p>
        </p:txBody>
      </p:sp>
      <p:pic>
        <p:nvPicPr>
          <p:cNvPr id="1028" name="Picture 4" descr="http://georgettenzesseu.files.wordpress.com/2013/03/cameroon_drapeau.g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076" y="2780928"/>
            <a:ext cx="5715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463" y="225425"/>
            <a:ext cx="2017712" cy="134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6465735"/>
      </p:ext>
    </p:extLst>
  </p:cSld>
  <p:clrMapOvr>
    <a:masterClrMapping/>
  </p:clrMapOvr>
  <p:transition spd="slow" advTm="1405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9434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Acoustic echo and its control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73050" indent="-273050" eaLnBrk="1" hangingPunct="1">
              <a:spcBef>
                <a:spcPct val="0"/>
              </a:spcBef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r>
              <a:rPr lang="en-US" sz="2400" kern="1200" dirty="0">
                <a:solidFill>
                  <a:prstClr val="black"/>
                </a:solidFill>
                <a:latin typeface="Gill Sans MT"/>
              </a:rPr>
              <a:t>A</a:t>
            </a:r>
            <a:r>
              <a:rPr lang="en-US" sz="2400" kern="1200" dirty="0" smtClean="0">
                <a:solidFill>
                  <a:prstClr val="black"/>
                </a:solidFill>
                <a:latin typeface="Gill Sans MT"/>
              </a:rPr>
              <a:t>coustic echo:  </a:t>
            </a:r>
            <a:r>
              <a:rPr lang="en-US" sz="2400" b="0" kern="1200" dirty="0" smtClean="0">
                <a:solidFill>
                  <a:prstClr val="black"/>
                </a:solidFill>
                <a:latin typeface="Gill Sans MT"/>
              </a:rPr>
              <a:t>coupling between loudspeaker and microphone</a:t>
            </a:r>
          </a:p>
          <a:p>
            <a:pPr marL="673100" lvl="1" indent="-273050" eaLnBrk="1" hangingPunct="1">
              <a:spcBef>
                <a:spcPct val="0"/>
              </a:spcBef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r>
              <a:rPr lang="en-US" sz="2000" kern="1200" dirty="0" smtClean="0">
                <a:solidFill>
                  <a:prstClr val="black"/>
                </a:solidFill>
                <a:latin typeface="Gill Sans MT"/>
              </a:rPr>
              <a:t>Far-end speaker might hear his own voice</a:t>
            </a:r>
          </a:p>
          <a:p>
            <a:pPr marL="673100" lvl="1" indent="-273050" eaLnBrk="1" hangingPunct="1">
              <a:spcBef>
                <a:spcPct val="0"/>
              </a:spcBef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r>
              <a:rPr lang="en-US" sz="2000" b="0" kern="1200" dirty="0" smtClean="0">
                <a:solidFill>
                  <a:prstClr val="black"/>
                </a:solidFill>
                <a:latin typeface="Gill Sans MT"/>
              </a:rPr>
              <a:t>Annoyance due to echo increases with the level and the delay</a:t>
            </a:r>
          </a:p>
          <a:p>
            <a:pPr marL="673100" lvl="1" indent="-273050" eaLnBrk="1" hangingPunct="1">
              <a:spcBef>
                <a:spcPct val="0"/>
              </a:spcBef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endParaRPr lang="en-US" sz="2000" kern="1200" dirty="0">
              <a:solidFill>
                <a:prstClr val="black"/>
              </a:solidFill>
              <a:latin typeface="Gill Sans MT"/>
            </a:endParaRPr>
          </a:p>
          <a:p>
            <a:pPr marL="673100" lvl="1" indent="-273050" eaLnBrk="1" hangingPunct="1">
              <a:spcBef>
                <a:spcPct val="0"/>
              </a:spcBef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endParaRPr lang="en-US" sz="2000" b="0" kern="1200" dirty="0" smtClean="0">
              <a:solidFill>
                <a:prstClr val="black"/>
              </a:solidFill>
              <a:latin typeface="Gill Sans MT"/>
            </a:endParaRPr>
          </a:p>
          <a:p>
            <a:pPr marL="673100" lvl="1" indent="-273050" eaLnBrk="1" hangingPunct="1">
              <a:spcBef>
                <a:spcPct val="0"/>
              </a:spcBef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endParaRPr lang="en-US" sz="2000" kern="1200" dirty="0">
              <a:solidFill>
                <a:prstClr val="black"/>
              </a:solidFill>
              <a:latin typeface="Gill Sans MT"/>
            </a:endParaRPr>
          </a:p>
          <a:p>
            <a:pPr marL="673100" lvl="1" indent="-273050" eaLnBrk="1" hangingPunct="1">
              <a:spcBef>
                <a:spcPct val="0"/>
              </a:spcBef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endParaRPr lang="en-US" sz="2000" b="0" kern="1200" dirty="0" smtClean="0">
              <a:solidFill>
                <a:prstClr val="black"/>
              </a:solidFill>
              <a:latin typeface="Gill Sans MT"/>
            </a:endParaRPr>
          </a:p>
          <a:p>
            <a:pPr marL="673100" lvl="1" indent="-273050" eaLnBrk="1" hangingPunct="1">
              <a:spcBef>
                <a:spcPct val="0"/>
              </a:spcBef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endParaRPr lang="en-US" sz="2000" kern="1200" dirty="0">
              <a:solidFill>
                <a:prstClr val="black"/>
              </a:solidFill>
              <a:latin typeface="Gill Sans MT"/>
            </a:endParaRPr>
          </a:p>
          <a:p>
            <a:pPr marL="673100" lvl="1" indent="-273050" eaLnBrk="1" hangingPunct="1">
              <a:spcBef>
                <a:spcPct val="0"/>
              </a:spcBef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endParaRPr lang="en-US" sz="2000" b="0" kern="1200" dirty="0" smtClean="0">
              <a:solidFill>
                <a:prstClr val="black"/>
              </a:solidFill>
              <a:latin typeface="Gill Sans MT"/>
            </a:endParaRPr>
          </a:p>
          <a:p>
            <a:pPr marL="673100" lvl="1" indent="-273050" eaLnBrk="1" hangingPunct="1">
              <a:spcBef>
                <a:spcPct val="0"/>
              </a:spcBef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endParaRPr lang="en-US" sz="2000" kern="1200" dirty="0">
              <a:solidFill>
                <a:prstClr val="black"/>
              </a:solidFill>
              <a:latin typeface="Gill Sans MT"/>
            </a:endParaRPr>
          </a:p>
          <a:p>
            <a:pPr marL="673100" lvl="1" indent="-273050" eaLnBrk="1" hangingPunct="1">
              <a:spcBef>
                <a:spcPct val="0"/>
              </a:spcBef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endParaRPr lang="en-US" sz="2000" b="0" kern="1200" dirty="0" smtClean="0">
              <a:solidFill>
                <a:prstClr val="black"/>
              </a:solidFill>
              <a:latin typeface="Gill Sans MT"/>
            </a:endParaRPr>
          </a:p>
          <a:p>
            <a:pPr marL="400050" lvl="1" indent="0" eaLnBrk="1" hangingPunct="1">
              <a:spcBef>
                <a:spcPct val="0"/>
              </a:spcBef>
              <a:buClr>
                <a:srgbClr val="727CA3"/>
              </a:buClr>
              <a:buSzPct val="76000"/>
              <a:buNone/>
              <a:defRPr/>
            </a:pPr>
            <a:endParaRPr lang="en-US" sz="2000" b="0" kern="1200" dirty="0" smtClean="0">
              <a:solidFill>
                <a:prstClr val="black"/>
              </a:solidFill>
              <a:latin typeface="Gill Sans MT"/>
            </a:endParaRPr>
          </a:p>
          <a:p>
            <a:pPr marL="273050" indent="-273050" eaLnBrk="1" hangingPunct="1">
              <a:spcBef>
                <a:spcPct val="0"/>
              </a:spcBef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endParaRPr lang="en-US" sz="2400" b="0" kern="1200" dirty="0" smtClean="0">
              <a:solidFill>
                <a:prstClr val="black"/>
              </a:solidFill>
              <a:latin typeface="Gill Sans MT"/>
            </a:endParaRPr>
          </a:p>
          <a:p>
            <a:pPr marL="273050" indent="-273050" eaLnBrk="1" hangingPunct="1">
              <a:spcBef>
                <a:spcPct val="0"/>
              </a:spcBef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r>
              <a:rPr lang="en-US" sz="2400" b="0" kern="1200" dirty="0" smtClean="0">
                <a:solidFill>
                  <a:prstClr val="black"/>
                </a:solidFill>
                <a:latin typeface="Gill Sans MT"/>
              </a:rPr>
              <a:t>Existing echo control scheme are composed of adaptive filtering followed by echo postfiltering</a:t>
            </a:r>
            <a:endParaRPr lang="en-US" sz="2400" b="0" kern="1200" dirty="0" smtClean="0">
              <a:solidFill>
                <a:srgbClr val="0066CC"/>
              </a:solidFill>
              <a:latin typeface="Gill Sans M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104678" y="2443996"/>
            <a:ext cx="4627922" cy="2664296"/>
            <a:chOff x="1835696" y="2924944"/>
            <a:chExt cx="4967288" cy="2951163"/>
          </a:xfrm>
        </p:grpSpPr>
        <p:grpSp>
          <p:nvGrpSpPr>
            <p:cNvPr id="10" name="Group 29"/>
            <p:cNvGrpSpPr>
              <a:grpSpLocks/>
            </p:cNvGrpSpPr>
            <p:nvPr/>
          </p:nvGrpSpPr>
          <p:grpSpPr bwMode="auto">
            <a:xfrm>
              <a:off x="1835696" y="2924944"/>
              <a:ext cx="1944688" cy="2951163"/>
              <a:chOff x="1285341" y="1700808"/>
              <a:chExt cx="1599709" cy="2952328"/>
            </a:xfrm>
          </p:grpSpPr>
          <p:grpSp>
            <p:nvGrpSpPr>
              <p:cNvPr id="11" name="Group 35"/>
              <p:cNvGrpSpPr>
                <a:grpSpLocks/>
              </p:cNvGrpSpPr>
              <p:nvPr/>
            </p:nvGrpSpPr>
            <p:grpSpPr bwMode="auto">
              <a:xfrm>
                <a:off x="1285392" y="1702209"/>
                <a:ext cx="1599658" cy="2913942"/>
                <a:chOff x="4148" y="1866"/>
                <a:chExt cx="1258" cy="2080"/>
              </a:xfrm>
            </p:grpSpPr>
            <p:sp>
              <p:nvSpPr>
                <p:cNvPr id="13" name="Text Box 6"/>
                <p:cNvSpPr txBox="1">
                  <a:spLocks noChangeArrowheads="1"/>
                </p:cNvSpPr>
                <p:nvPr/>
              </p:nvSpPr>
              <p:spPr bwMode="auto">
                <a:xfrm>
                  <a:off x="4148" y="1866"/>
                  <a:ext cx="1258" cy="253"/>
                </a:xfrm>
                <a:prstGeom prst="rect">
                  <a:avLst/>
                </a:prstGeom>
                <a:noFill/>
                <a:ln w="9525" algn="ctr">
                  <a:solidFill>
                    <a:schemeClr val="tx2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r>
                    <a:rPr lang="de-DE" sz="1000" b="1">
                      <a:solidFill>
                        <a:schemeClr val="tx2"/>
                      </a:solidFill>
                    </a:rPr>
                    <a:t> Near-end Acoustic Environment</a:t>
                  </a:r>
                </a:p>
              </p:txBody>
            </p:sp>
            <p:sp>
              <p:nvSpPr>
                <p:cNvPr id="14" name="Rectangle 7"/>
                <p:cNvSpPr>
                  <a:spLocks noChangeArrowheads="1"/>
                </p:cNvSpPr>
                <p:nvPr/>
              </p:nvSpPr>
              <p:spPr bwMode="auto">
                <a:xfrm>
                  <a:off x="4887" y="2173"/>
                  <a:ext cx="519" cy="1645"/>
                </a:xfrm>
                <a:prstGeom prst="rect">
                  <a:avLst/>
                </a:prstGeom>
                <a:noFill/>
                <a:ln w="9525" algn="ctr">
                  <a:solidFill>
                    <a:schemeClr val="accent6">
                      <a:lumMod val="75000"/>
                    </a:schemeClr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>
                    <a:defRPr/>
                  </a:pPr>
                  <a:endParaRPr lang="fr-FR"/>
                </a:p>
              </p:txBody>
            </p:sp>
            <p:sp>
              <p:nvSpPr>
                <p:cNvPr id="15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4540" y="3196"/>
                  <a:ext cx="481" cy="1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l"/>
                  <a:r>
                    <a:rPr lang="de-DE" sz="1200">
                      <a:solidFill>
                        <a:schemeClr val="tx2"/>
                      </a:solidFill>
                    </a:rPr>
                    <a:t>Speech</a:t>
                  </a:r>
                </a:p>
              </p:txBody>
            </p:sp>
            <p:sp>
              <p:nvSpPr>
                <p:cNvPr id="16" name="Line 10"/>
                <p:cNvSpPr>
                  <a:spLocks noChangeShapeType="1"/>
                </p:cNvSpPr>
                <p:nvPr/>
              </p:nvSpPr>
              <p:spPr bwMode="auto">
                <a:xfrm flipH="1">
                  <a:off x="4148" y="2359"/>
                  <a:ext cx="716" cy="226"/>
                </a:xfrm>
                <a:prstGeom prst="line">
                  <a:avLst/>
                </a:prstGeom>
                <a:noFill/>
                <a:ln w="19050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11"/>
                <p:cNvSpPr>
                  <a:spLocks noChangeShapeType="1"/>
                </p:cNvSpPr>
                <p:nvPr/>
              </p:nvSpPr>
              <p:spPr bwMode="auto">
                <a:xfrm flipV="1">
                  <a:off x="4241" y="3767"/>
                  <a:ext cx="512" cy="179"/>
                </a:xfrm>
                <a:prstGeom prst="line">
                  <a:avLst/>
                </a:prstGeom>
                <a:noFill/>
                <a:ln w="19050">
                  <a:solidFill>
                    <a:schemeClr val="tx2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Line 12"/>
                <p:cNvSpPr>
                  <a:spLocks noChangeShapeType="1"/>
                </p:cNvSpPr>
                <p:nvPr/>
              </p:nvSpPr>
              <p:spPr bwMode="auto">
                <a:xfrm>
                  <a:off x="4799" y="3356"/>
                  <a:ext cx="0" cy="257"/>
                </a:xfrm>
                <a:prstGeom prst="line">
                  <a:avLst/>
                </a:prstGeom>
                <a:noFill/>
                <a:ln w="19050">
                  <a:solidFill>
                    <a:schemeClr val="tx2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9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4194" y="3304"/>
                  <a:ext cx="347" cy="1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l"/>
                  <a:r>
                    <a:rPr lang="de-DE" sz="1200">
                      <a:solidFill>
                        <a:schemeClr val="tx2"/>
                      </a:solidFill>
                    </a:rPr>
                    <a:t>Echo</a:t>
                  </a:r>
                </a:p>
              </p:txBody>
            </p:sp>
            <p:sp>
              <p:nvSpPr>
                <p:cNvPr id="20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4194" y="3664"/>
                  <a:ext cx="380" cy="1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l"/>
                  <a:r>
                    <a:rPr lang="de-DE" sz="1200">
                      <a:solidFill>
                        <a:schemeClr val="tx2"/>
                      </a:solidFill>
                    </a:rPr>
                    <a:t>Noise</a:t>
                  </a:r>
                </a:p>
              </p:txBody>
            </p:sp>
            <p:sp>
              <p:nvSpPr>
                <p:cNvPr id="21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4891" y="2533"/>
                  <a:ext cx="512" cy="3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GB" sz="1100" dirty="0"/>
                    <a:t>Near-end terminal</a:t>
                  </a:r>
                </a:p>
              </p:txBody>
            </p:sp>
            <p:grpSp>
              <p:nvGrpSpPr>
                <p:cNvPr id="22" name="Group 24"/>
                <p:cNvGrpSpPr>
                  <a:grpSpLocks/>
                </p:cNvGrpSpPr>
                <p:nvPr/>
              </p:nvGrpSpPr>
              <p:grpSpPr bwMode="auto">
                <a:xfrm>
                  <a:off x="4895" y="2004"/>
                  <a:ext cx="145" cy="1829"/>
                  <a:chOff x="938" y="1964"/>
                  <a:chExt cx="145" cy="1829"/>
                </a:xfrm>
              </p:grpSpPr>
              <p:sp>
                <p:nvSpPr>
                  <p:cNvPr id="23" name="AutoShape 25"/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938" y="1964"/>
                    <a:ext cx="145" cy="182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4" name="Oval 26"/>
                  <p:cNvSpPr>
                    <a:spLocks noChangeArrowheads="1"/>
                  </p:cNvSpPr>
                  <p:nvPr/>
                </p:nvSpPr>
                <p:spPr bwMode="auto">
                  <a:xfrm>
                    <a:off x="949" y="3612"/>
                    <a:ext cx="107" cy="10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" name="Oval 27"/>
                  <p:cNvSpPr>
                    <a:spLocks noChangeArrowheads="1"/>
                  </p:cNvSpPr>
                  <p:nvPr/>
                </p:nvSpPr>
                <p:spPr bwMode="auto">
                  <a:xfrm>
                    <a:off x="949" y="3612"/>
                    <a:ext cx="107" cy="107"/>
                  </a:xfrm>
                  <a:prstGeom prst="ellipse">
                    <a:avLst/>
                  </a:prstGeom>
                  <a:noFill/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6" name="Line 28"/>
                  <p:cNvSpPr>
                    <a:spLocks noChangeShapeType="1"/>
                  </p:cNvSpPr>
                  <p:nvPr/>
                </p:nvSpPr>
                <p:spPr bwMode="auto">
                  <a:xfrm>
                    <a:off x="949" y="3612"/>
                    <a:ext cx="0" cy="107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7" name="Freeform 29"/>
                  <p:cNvSpPr>
                    <a:spLocks/>
                  </p:cNvSpPr>
                  <p:nvPr/>
                </p:nvSpPr>
                <p:spPr bwMode="auto">
                  <a:xfrm>
                    <a:off x="965" y="2165"/>
                    <a:ext cx="67" cy="267"/>
                  </a:xfrm>
                  <a:custGeom>
                    <a:avLst/>
                    <a:gdLst>
                      <a:gd name="T0" fmla="*/ 67 w 67"/>
                      <a:gd name="T1" fmla="*/ 67 h 267"/>
                      <a:gd name="T2" fmla="*/ 0 w 67"/>
                      <a:gd name="T3" fmla="*/ 0 h 267"/>
                      <a:gd name="T4" fmla="*/ 0 w 67"/>
                      <a:gd name="T5" fmla="*/ 267 h 267"/>
                      <a:gd name="T6" fmla="*/ 67 w 67"/>
                      <a:gd name="T7" fmla="*/ 200 h 267"/>
                      <a:gd name="T8" fmla="*/ 67 w 67"/>
                      <a:gd name="T9" fmla="*/ 67 h 267"/>
                      <a:gd name="T10" fmla="*/ 67 w 67"/>
                      <a:gd name="T11" fmla="*/ 67 h 26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67"/>
                      <a:gd name="T19" fmla="*/ 0 h 267"/>
                      <a:gd name="T20" fmla="*/ 67 w 67"/>
                      <a:gd name="T21" fmla="*/ 267 h 26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67" h="267">
                        <a:moveTo>
                          <a:pt x="67" y="67"/>
                        </a:moveTo>
                        <a:lnTo>
                          <a:pt x="0" y="0"/>
                        </a:lnTo>
                        <a:lnTo>
                          <a:pt x="0" y="267"/>
                        </a:lnTo>
                        <a:lnTo>
                          <a:pt x="67" y="200"/>
                        </a:lnTo>
                        <a:lnTo>
                          <a:pt x="67" y="6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8" name="Freeform 30"/>
                  <p:cNvSpPr>
                    <a:spLocks/>
                  </p:cNvSpPr>
                  <p:nvPr/>
                </p:nvSpPr>
                <p:spPr bwMode="auto">
                  <a:xfrm>
                    <a:off x="965" y="2164"/>
                    <a:ext cx="67" cy="267"/>
                  </a:xfrm>
                  <a:custGeom>
                    <a:avLst/>
                    <a:gdLst>
                      <a:gd name="T0" fmla="*/ 67 w 67"/>
                      <a:gd name="T1" fmla="*/ 67 h 267"/>
                      <a:gd name="T2" fmla="*/ 0 w 67"/>
                      <a:gd name="T3" fmla="*/ 0 h 267"/>
                      <a:gd name="T4" fmla="*/ 0 w 67"/>
                      <a:gd name="T5" fmla="*/ 267 h 267"/>
                      <a:gd name="T6" fmla="*/ 67 w 67"/>
                      <a:gd name="T7" fmla="*/ 200 h 267"/>
                      <a:gd name="T8" fmla="*/ 67 w 67"/>
                      <a:gd name="T9" fmla="*/ 67 h 267"/>
                      <a:gd name="T10" fmla="*/ 67 w 67"/>
                      <a:gd name="T11" fmla="*/ 67 h 26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67"/>
                      <a:gd name="T19" fmla="*/ 0 h 267"/>
                      <a:gd name="T20" fmla="*/ 67 w 67"/>
                      <a:gd name="T21" fmla="*/ 267 h 26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67" h="267">
                        <a:moveTo>
                          <a:pt x="67" y="67"/>
                        </a:moveTo>
                        <a:lnTo>
                          <a:pt x="0" y="0"/>
                        </a:lnTo>
                        <a:lnTo>
                          <a:pt x="0" y="267"/>
                        </a:lnTo>
                        <a:lnTo>
                          <a:pt x="67" y="200"/>
                        </a:lnTo>
                        <a:lnTo>
                          <a:pt x="67" y="67"/>
                        </a:lnTo>
                        <a:close/>
                      </a:path>
                    </a:pathLst>
                  </a:custGeom>
                  <a:noFill/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9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1031" y="2233"/>
                    <a:ext cx="41" cy="131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0" name="Rectangle 32"/>
                  <p:cNvSpPr>
                    <a:spLocks noChangeArrowheads="1"/>
                  </p:cNvSpPr>
                  <p:nvPr/>
                </p:nvSpPr>
                <p:spPr bwMode="auto">
                  <a:xfrm>
                    <a:off x="1031" y="2232"/>
                    <a:ext cx="41" cy="131"/>
                  </a:xfrm>
                  <a:prstGeom prst="rect">
                    <a:avLst/>
                  </a:prstGeom>
                  <a:noFill/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2" name="Rectangle 28"/>
              <p:cNvSpPr>
                <a:spLocks noChangeArrowheads="1"/>
              </p:cNvSpPr>
              <p:nvPr/>
            </p:nvSpPr>
            <p:spPr bwMode="auto">
              <a:xfrm>
                <a:off x="1285341" y="1700808"/>
                <a:ext cx="1599488" cy="2952328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4139159" y="2924944"/>
              <a:ext cx="1081087" cy="2951163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32" name="Straight Connector 32"/>
            <p:cNvCxnSpPr>
              <a:cxnSpLocks noChangeShapeType="1"/>
            </p:cNvCxnSpPr>
            <p:nvPr/>
          </p:nvCxnSpPr>
          <p:spPr bwMode="auto">
            <a:xfrm flipV="1">
              <a:off x="3197771" y="3572644"/>
              <a:ext cx="2454275" cy="142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Straight Connector 34"/>
            <p:cNvCxnSpPr>
              <a:cxnSpLocks noChangeShapeType="1"/>
            </p:cNvCxnSpPr>
            <p:nvPr/>
          </p:nvCxnSpPr>
          <p:spPr bwMode="auto">
            <a:xfrm>
              <a:off x="3172371" y="5503044"/>
              <a:ext cx="2479675" cy="142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34" name="Picture 12" descr="pstn_phone_woma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4921" y="4075882"/>
              <a:ext cx="806450" cy="774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4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3621" y="3572644"/>
              <a:ext cx="692150" cy="1808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13" descr="handsfree_car_man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7134" y="4004444"/>
              <a:ext cx="1008062" cy="739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7" name="Group 40"/>
            <p:cNvGrpSpPr>
              <a:grpSpLocks/>
            </p:cNvGrpSpPr>
            <p:nvPr/>
          </p:nvGrpSpPr>
          <p:grpSpPr bwMode="auto">
            <a:xfrm>
              <a:off x="5579021" y="2924944"/>
              <a:ext cx="1223963" cy="2951163"/>
              <a:chOff x="1285341" y="1700808"/>
              <a:chExt cx="1599709" cy="2952328"/>
            </a:xfrm>
          </p:grpSpPr>
          <p:sp>
            <p:nvSpPr>
              <p:cNvPr id="38" name="Text Box 6"/>
              <p:cNvSpPr txBox="1">
                <a:spLocks noChangeArrowheads="1"/>
              </p:cNvSpPr>
              <p:nvPr/>
            </p:nvSpPr>
            <p:spPr bwMode="auto">
              <a:xfrm>
                <a:off x="1285392" y="1702207"/>
                <a:ext cx="1599658" cy="353943"/>
              </a:xfrm>
              <a:prstGeom prst="rect">
                <a:avLst/>
              </a:prstGeom>
              <a:noFill/>
              <a:ln w="9525" algn="ctr">
                <a:solidFill>
                  <a:schemeClr val="tx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de-DE" sz="1000" b="1">
                    <a:solidFill>
                      <a:schemeClr val="tx2"/>
                    </a:solidFill>
                  </a:rPr>
                  <a:t> Far-end Acoustic Environment</a:t>
                </a:r>
              </a:p>
            </p:txBody>
          </p:sp>
          <p:sp>
            <p:nvSpPr>
              <p:cNvPr id="39" name="Rectangle 42"/>
              <p:cNvSpPr>
                <a:spLocks noChangeArrowheads="1"/>
              </p:cNvSpPr>
              <p:nvPr/>
            </p:nvSpPr>
            <p:spPr bwMode="auto">
              <a:xfrm>
                <a:off x="1285341" y="1700808"/>
                <a:ext cx="1599488" cy="2952328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Line 8"/>
            <p:cNvSpPr>
              <a:spLocks noChangeShapeType="1"/>
            </p:cNvSpPr>
            <p:nvPr/>
          </p:nvSpPr>
          <p:spPr bwMode="auto">
            <a:xfrm>
              <a:off x="1835696" y="3933007"/>
              <a:ext cx="862013" cy="151130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>
              <a:spAutoFit/>
            </a:bodyPr>
            <a:lstStyle/>
            <a:p>
              <a:endParaRPr lang="en-US"/>
            </a:p>
          </p:txBody>
        </p:sp>
      </p:grpSp>
      <p:pic>
        <p:nvPicPr>
          <p:cNvPr id="41" name="Picture 3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69" t="32401" r="27415" b="31486"/>
          <a:stretch/>
        </p:blipFill>
        <p:spPr bwMode="auto">
          <a:xfrm>
            <a:off x="1722297" y="2347797"/>
            <a:ext cx="5565730" cy="2809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164676"/>
      </p:ext>
    </p:extLst>
  </p:cSld>
  <p:clrMapOvr>
    <a:masterClrMapping/>
  </p:clrMapOvr>
  <p:transition spd="slow" advTm="3005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96226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Dual microphone echo control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052736"/>
            <a:ext cx="8642350" cy="5111750"/>
          </a:xfrm>
        </p:spPr>
        <p:txBody>
          <a:bodyPr/>
          <a:lstStyle/>
          <a:p>
            <a:pPr marL="273050" indent="-273050" eaLnBrk="1" hangingPunct="1">
              <a:spcBef>
                <a:spcPct val="0"/>
              </a:spcBef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r>
              <a:rPr lang="en-US" sz="2400" b="0" kern="1200" dirty="0">
                <a:solidFill>
                  <a:prstClr val="black"/>
                </a:solidFill>
                <a:latin typeface="Gill Sans MT"/>
              </a:rPr>
              <a:t>Some mobile devices are equipped with two microphone i.e. </a:t>
            </a:r>
            <a:r>
              <a:rPr lang="en-US" sz="2400" b="0" i="1" kern="1200" dirty="0">
                <a:solidFill>
                  <a:prstClr val="black"/>
                </a:solidFill>
                <a:latin typeface="Gill Sans MT"/>
              </a:rPr>
              <a:t>iPhone 4</a:t>
            </a:r>
            <a:r>
              <a:rPr lang="en-US" sz="2400" b="0" kern="1200" dirty="0">
                <a:solidFill>
                  <a:prstClr val="black"/>
                </a:solidFill>
                <a:latin typeface="Gill Sans MT"/>
              </a:rPr>
              <a:t>, </a:t>
            </a:r>
            <a:r>
              <a:rPr lang="en-US" sz="2400" b="0" i="1" kern="1200" dirty="0">
                <a:solidFill>
                  <a:prstClr val="black"/>
                </a:solidFill>
                <a:latin typeface="Gill Sans MT"/>
              </a:rPr>
              <a:t>Google Nexus One</a:t>
            </a:r>
            <a:r>
              <a:rPr lang="en-US" sz="2400" b="0" kern="1200" dirty="0">
                <a:solidFill>
                  <a:prstClr val="black"/>
                </a:solidFill>
                <a:latin typeface="Gill Sans MT"/>
              </a:rPr>
              <a:t> </a:t>
            </a:r>
            <a:endParaRPr lang="en-US" sz="2400" b="0" kern="1200" dirty="0" smtClean="0">
              <a:solidFill>
                <a:prstClr val="black"/>
              </a:solidFill>
              <a:latin typeface="Gill Sans MT"/>
            </a:endParaRPr>
          </a:p>
          <a:p>
            <a:pPr marL="273050" indent="-273050" eaLnBrk="1" hangingPunct="1">
              <a:lnSpc>
                <a:spcPct val="150000"/>
              </a:lnSpc>
              <a:spcBef>
                <a:spcPct val="0"/>
              </a:spcBef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r>
              <a:rPr lang="en-US" sz="2000" kern="1200" dirty="0">
                <a:solidFill>
                  <a:srgbClr val="0066CC"/>
                </a:solidFill>
                <a:latin typeface="Gill Sans MT"/>
              </a:rPr>
              <a:t>Novel approach to echo processing for dual-microphone devices</a:t>
            </a:r>
          </a:p>
          <a:p>
            <a:pPr marL="673100" lvl="1" indent="-273050" eaLnBrk="1" hangingPunct="1">
              <a:lnSpc>
                <a:spcPct val="150000"/>
              </a:lnSpc>
              <a:spcBef>
                <a:spcPct val="0"/>
              </a:spcBef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r>
              <a:rPr lang="en-US" sz="1600" kern="1200" dirty="0">
                <a:latin typeface="Gill Sans MT"/>
              </a:rPr>
              <a:t>Echo control scheme composed of adaptive filtering followed by echo postfiltering</a:t>
            </a:r>
          </a:p>
          <a:p>
            <a:pPr marL="273050" indent="-273050" eaLnBrk="1" hangingPunct="1">
              <a:spcBef>
                <a:spcPct val="0"/>
              </a:spcBef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endParaRPr lang="en-US" sz="2400" b="0" kern="1200" dirty="0" smtClean="0">
              <a:solidFill>
                <a:prstClr val="black"/>
              </a:solidFill>
              <a:latin typeface="Gill Sans MT"/>
            </a:endParaRPr>
          </a:p>
          <a:p>
            <a:pPr marL="273050" indent="-273050" eaLnBrk="1" hangingPunct="1">
              <a:spcBef>
                <a:spcPct val="0"/>
              </a:spcBef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endParaRPr lang="en-US" sz="2400" b="0" kern="1200" dirty="0">
              <a:solidFill>
                <a:prstClr val="black"/>
              </a:solidFill>
              <a:latin typeface="Gill Sans MT"/>
            </a:endParaRPr>
          </a:p>
          <a:p>
            <a:pPr marL="273050" indent="-273050" eaLnBrk="1" hangingPunct="1">
              <a:spcBef>
                <a:spcPct val="0"/>
              </a:spcBef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endParaRPr lang="en-US" sz="2400" b="0" kern="1200" dirty="0" smtClean="0">
              <a:solidFill>
                <a:prstClr val="black"/>
              </a:solidFill>
              <a:latin typeface="Gill Sans MT"/>
            </a:endParaRPr>
          </a:p>
          <a:p>
            <a:pPr marL="273050" indent="-273050" eaLnBrk="1" hangingPunct="1">
              <a:spcBef>
                <a:spcPct val="0"/>
              </a:spcBef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endParaRPr lang="en-US" sz="2400" b="0" kern="1200" dirty="0">
              <a:solidFill>
                <a:prstClr val="black"/>
              </a:solidFill>
              <a:latin typeface="Gill Sans MT"/>
            </a:endParaRPr>
          </a:p>
          <a:p>
            <a:pPr marL="273050" indent="-273050" eaLnBrk="1" hangingPunct="1">
              <a:spcBef>
                <a:spcPct val="0"/>
              </a:spcBef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endParaRPr lang="en-US" sz="2400" b="0" kern="1200" dirty="0" smtClean="0">
              <a:solidFill>
                <a:prstClr val="black"/>
              </a:solidFill>
              <a:latin typeface="Gill Sans MT"/>
            </a:endParaRPr>
          </a:p>
          <a:p>
            <a:pPr marL="273050" indent="-273050" eaLnBrk="1" hangingPunct="1">
              <a:spcBef>
                <a:spcPct val="0"/>
              </a:spcBef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endParaRPr lang="en-US" sz="2400" b="0" kern="1200" dirty="0">
              <a:solidFill>
                <a:prstClr val="black"/>
              </a:solidFill>
              <a:latin typeface="Gill Sans MT"/>
            </a:endParaRPr>
          </a:p>
          <a:p>
            <a:pPr marL="273050" indent="-273050" eaLnBrk="1" hangingPunct="1">
              <a:spcBef>
                <a:spcPct val="0"/>
              </a:spcBef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endParaRPr lang="en-US" sz="2400" b="0" kern="1200" dirty="0" smtClean="0">
              <a:solidFill>
                <a:prstClr val="black"/>
              </a:solidFill>
              <a:latin typeface="Gill Sans MT"/>
            </a:endParaRPr>
          </a:p>
          <a:p>
            <a:pPr marL="273050" indent="-273050" eaLnBrk="1" hangingPunct="1">
              <a:spcBef>
                <a:spcPct val="0"/>
              </a:spcBef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endParaRPr lang="en-US" sz="2400" b="0" kern="1200" dirty="0">
              <a:solidFill>
                <a:prstClr val="black"/>
              </a:solidFill>
              <a:latin typeface="Gill Sans MT"/>
            </a:endParaRPr>
          </a:p>
          <a:p>
            <a:pPr marL="273050" indent="-273050" eaLnBrk="1" hangingPunct="1">
              <a:spcBef>
                <a:spcPct val="0"/>
              </a:spcBef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r>
              <a:rPr lang="en-US" sz="2400" b="0" kern="1200" dirty="0" smtClean="0">
                <a:solidFill>
                  <a:prstClr val="black"/>
                </a:solidFill>
                <a:latin typeface="Gill Sans MT"/>
              </a:rPr>
              <a:t>echo control approach outperforms single-microphone approach</a:t>
            </a:r>
          </a:p>
        </p:txBody>
      </p:sp>
      <p:pic>
        <p:nvPicPr>
          <p:cNvPr id="41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9" t="32569" r="28435" b="31429"/>
          <a:stretch/>
        </p:blipFill>
        <p:spPr bwMode="auto">
          <a:xfrm>
            <a:off x="1763688" y="2852936"/>
            <a:ext cx="4711735" cy="2450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747533"/>
      </p:ext>
    </p:extLst>
  </p:cSld>
  <p:clrMapOvr>
    <a:masterClrMapping/>
  </p:clrMapOvr>
  <p:transition spd="slow" advTm="1650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eurecom.fr/resources/common/public/people/pictures/zhao-xuran_normal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54"/>
          <a:stretch/>
        </p:blipFill>
        <p:spPr bwMode="auto">
          <a:xfrm>
            <a:off x="4518396" y="836712"/>
            <a:ext cx="1277740" cy="150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 smtClean="0"/>
              <a:t> Speech and Audio Processing Research Group</a:t>
            </a:r>
          </a:p>
          <a:p>
            <a:r>
              <a:rPr lang="en-US" sz="2000" dirty="0" smtClean="0"/>
              <a:t>Multimedia Image Processing Group</a:t>
            </a:r>
          </a:p>
          <a:p>
            <a:r>
              <a:rPr lang="en-US" sz="2000" dirty="0" smtClean="0"/>
              <a:t>Supervisors: Nick EVANS and Jean-Luc DUGELAY</a:t>
            </a:r>
            <a:endParaRPr lang="en-US" sz="2000" dirty="0" smtClean="0"/>
          </a:p>
        </p:txBody>
      </p:sp>
      <p:sp>
        <p:nvSpPr>
          <p:cNvPr id="12493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Xuran</a:t>
            </a:r>
            <a:r>
              <a:rPr lang="en-US" dirty="0" smtClean="0"/>
              <a:t> ZHAO</a:t>
            </a:r>
            <a:br>
              <a:rPr lang="en-US" dirty="0" smtClean="0"/>
            </a:br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Year PhD Candidate</a:t>
            </a:r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Multi-view Dimensionality Reduction for Multi-modal biometrics</a:t>
            </a:r>
          </a:p>
        </p:txBody>
      </p:sp>
      <p:pic>
        <p:nvPicPr>
          <p:cNvPr id="1030" name="Picture 6" descr="http://paradiseproperties.com.cn/images/Flag-Tiny-China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228" y="2780928"/>
            <a:ext cx="536637" cy="35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98473" y="8367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908170"/>
      </p:ext>
    </p:extLst>
  </p:cSld>
  <p:clrMapOvr>
    <a:masterClrMapping/>
  </p:clrMapOvr>
  <p:transition spd="slow" advTm="1638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Dimensionality Reduction in Biometrics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73050" lvl="1" indent="-273050" eaLnBrk="1" hangingPunct="1">
              <a:lnSpc>
                <a:spcPct val="150000"/>
              </a:lnSpc>
              <a:spcBef>
                <a:spcPct val="0"/>
              </a:spcBef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r>
              <a:rPr lang="en-US" sz="2000" b="1" kern="1200" dirty="0" smtClean="0">
                <a:latin typeface="Gill Sans MT"/>
                <a:ea typeface="+mn-ea"/>
                <a:cs typeface="+mn-cs"/>
              </a:rPr>
              <a:t>Dimensionality reduction (DR) </a:t>
            </a:r>
            <a:r>
              <a:rPr lang="en-US" sz="2000" b="1" kern="1200" dirty="0">
                <a:latin typeface="Gill Sans MT"/>
                <a:ea typeface="+mn-ea"/>
                <a:cs typeface="+mn-cs"/>
              </a:rPr>
              <a:t>is </a:t>
            </a:r>
            <a:r>
              <a:rPr lang="en-US" sz="2000" b="1" kern="1200" dirty="0" smtClean="0">
                <a:latin typeface="Gill Sans MT"/>
                <a:ea typeface="+mn-ea"/>
                <a:cs typeface="+mn-cs"/>
              </a:rPr>
              <a:t>often performed on biometric data in order to</a:t>
            </a:r>
            <a:r>
              <a:rPr lang="en-US" b="1" kern="1200" dirty="0" smtClean="0">
                <a:latin typeface="Gill Sans MT"/>
                <a:ea typeface="+mn-ea"/>
                <a:cs typeface="+mn-cs"/>
              </a:rPr>
              <a:t> </a:t>
            </a:r>
            <a:r>
              <a:rPr lang="en-US" sz="2000" b="1" kern="1200" dirty="0">
                <a:latin typeface="Gill Sans MT"/>
                <a:ea typeface="+mn-ea"/>
                <a:cs typeface="+mn-cs"/>
              </a:rPr>
              <a:t>e</a:t>
            </a:r>
            <a:r>
              <a:rPr lang="en-US" sz="2000" b="1" kern="1200" dirty="0" smtClean="0">
                <a:latin typeface="Gill Sans MT"/>
                <a:ea typeface="+mn-ea"/>
                <a:cs typeface="+mn-cs"/>
              </a:rPr>
              <a:t>xtract </a:t>
            </a:r>
            <a:r>
              <a:rPr lang="en-US" sz="2000" b="1" kern="1200" dirty="0" smtClean="0">
                <a:solidFill>
                  <a:srgbClr val="0099FF"/>
                </a:solidFill>
                <a:latin typeface="Gill Sans MT"/>
                <a:ea typeface="+mn-ea"/>
                <a:cs typeface="+mn-cs"/>
              </a:rPr>
              <a:t>discriminative</a:t>
            </a:r>
            <a:r>
              <a:rPr lang="en-US" sz="2000" b="1" kern="1200" dirty="0" smtClean="0">
                <a:latin typeface="Gill Sans MT"/>
                <a:ea typeface="+mn-ea"/>
                <a:cs typeface="+mn-cs"/>
              </a:rPr>
              <a:t> features;</a:t>
            </a:r>
            <a:endParaRPr lang="en-US" sz="1600" b="1" kern="1200" dirty="0" smtClean="0">
              <a:latin typeface="Gill Sans MT"/>
              <a:ea typeface="+mn-ea"/>
              <a:cs typeface="+mn-cs"/>
            </a:endParaRPr>
          </a:p>
          <a:p>
            <a:pPr marL="1587500" lvl="4" indent="-273050" eaLnBrk="1" hangingPunct="1">
              <a:lnSpc>
                <a:spcPct val="150000"/>
              </a:lnSpc>
              <a:spcBef>
                <a:spcPct val="0"/>
              </a:spcBef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endParaRPr lang="en-US" sz="1200" b="1" kern="1200" dirty="0" smtClean="0">
              <a:latin typeface="Gill Sans MT"/>
              <a:ea typeface="+mn-ea"/>
              <a:cs typeface="+mn-cs"/>
            </a:endParaRPr>
          </a:p>
          <a:p>
            <a:pPr marL="273050" lvl="1" indent="-273050" eaLnBrk="1" hangingPunct="1">
              <a:lnSpc>
                <a:spcPct val="150000"/>
              </a:lnSpc>
              <a:spcBef>
                <a:spcPct val="0"/>
              </a:spcBef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r>
              <a:rPr lang="en-US" sz="2000" b="1" kern="1200" dirty="0" smtClean="0">
                <a:latin typeface="Gill Sans MT"/>
                <a:ea typeface="+mn-ea"/>
                <a:cs typeface="+mn-cs"/>
              </a:rPr>
              <a:t>Single-view DR methods:</a:t>
            </a:r>
          </a:p>
          <a:p>
            <a:pPr marL="673100" lvl="2" indent="-273050" eaLnBrk="1" hangingPunct="1">
              <a:lnSpc>
                <a:spcPct val="150000"/>
              </a:lnSpc>
              <a:spcBef>
                <a:spcPct val="0"/>
              </a:spcBef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r>
              <a:rPr lang="en-US" sz="1600" b="1" kern="1200" dirty="0" smtClean="0">
                <a:latin typeface="Gill Sans MT"/>
                <a:ea typeface="+mn-ea"/>
                <a:cs typeface="+mn-cs"/>
              </a:rPr>
              <a:t>Supervised (LDA, etc.)</a:t>
            </a:r>
          </a:p>
          <a:p>
            <a:pPr marL="1130300" lvl="3" indent="-273050" eaLnBrk="1" hangingPunct="1">
              <a:lnSpc>
                <a:spcPct val="150000"/>
              </a:lnSpc>
              <a:spcBef>
                <a:spcPct val="0"/>
              </a:spcBef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r>
              <a:rPr lang="en-US" sz="1400" b="1" kern="1200" dirty="0" smtClean="0">
                <a:latin typeface="Gill Sans MT"/>
                <a:ea typeface="+mn-ea"/>
                <a:cs typeface="+mn-cs"/>
              </a:rPr>
              <a:t>high discriminative power      </a:t>
            </a:r>
            <a:endParaRPr lang="en-US" sz="1400" b="1" kern="1200" dirty="0">
              <a:latin typeface="Gill Sans MT"/>
              <a:ea typeface="+mn-ea"/>
              <a:cs typeface="+mn-cs"/>
            </a:endParaRPr>
          </a:p>
          <a:p>
            <a:pPr marL="1130300" lvl="3" indent="-273050" eaLnBrk="1" hangingPunct="1">
              <a:lnSpc>
                <a:spcPct val="150000"/>
              </a:lnSpc>
              <a:spcBef>
                <a:spcPct val="0"/>
              </a:spcBef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r>
              <a:rPr lang="en-US" sz="1400" b="1" kern="1200" dirty="0" smtClean="0">
                <a:latin typeface="Gill Sans MT"/>
                <a:ea typeface="+mn-ea"/>
                <a:cs typeface="+mn-cs"/>
              </a:rPr>
              <a:t>need large labeled training set</a:t>
            </a:r>
          </a:p>
          <a:p>
            <a:pPr marL="673100" lvl="2" indent="-273050" eaLnBrk="1" hangingPunct="1">
              <a:lnSpc>
                <a:spcPct val="150000"/>
              </a:lnSpc>
              <a:spcBef>
                <a:spcPct val="0"/>
              </a:spcBef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r>
              <a:rPr lang="en-US" sz="1600" b="1" kern="1200" dirty="0" smtClean="0">
                <a:latin typeface="Gill Sans MT"/>
                <a:ea typeface="+mn-ea"/>
                <a:cs typeface="+mn-cs"/>
              </a:rPr>
              <a:t>Unsupervised (PCA, etc.)</a:t>
            </a:r>
          </a:p>
          <a:p>
            <a:pPr marL="1130300" lvl="3" indent="-273050" eaLnBrk="1" hangingPunct="1">
              <a:lnSpc>
                <a:spcPct val="150000"/>
              </a:lnSpc>
              <a:spcBef>
                <a:spcPct val="0"/>
              </a:spcBef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r>
              <a:rPr lang="en-US" sz="1400" b="1" kern="1200" dirty="0" smtClean="0">
                <a:latin typeface="Gill Sans MT"/>
                <a:ea typeface="+mn-ea"/>
                <a:cs typeface="+mn-cs"/>
              </a:rPr>
              <a:t>low discriminative power</a:t>
            </a:r>
          </a:p>
          <a:p>
            <a:pPr marL="1130300" lvl="3" indent="-273050" eaLnBrk="1" hangingPunct="1">
              <a:lnSpc>
                <a:spcPct val="150000"/>
              </a:lnSpc>
              <a:spcBef>
                <a:spcPct val="0"/>
              </a:spcBef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r>
              <a:rPr lang="en-US" sz="1400" b="1" kern="1200" dirty="0" smtClean="0">
                <a:latin typeface="Gill Sans MT"/>
                <a:ea typeface="+mn-ea"/>
                <a:cs typeface="+mn-cs"/>
              </a:rPr>
              <a:t>need only unlabeled data</a:t>
            </a:r>
          </a:p>
          <a:p>
            <a:pPr marL="1587500" lvl="4" indent="-273050">
              <a:lnSpc>
                <a:spcPct val="150000"/>
              </a:lnSpc>
              <a:spcBef>
                <a:spcPct val="0"/>
              </a:spcBef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endParaRPr lang="en-US" sz="1200" b="1" kern="1200" dirty="0">
              <a:latin typeface="Gill Sans MT"/>
              <a:ea typeface="+mn-ea"/>
              <a:cs typeface="+mn-cs"/>
            </a:endParaRPr>
          </a:p>
          <a:p>
            <a:pPr marL="273050" lvl="1" indent="-273050" eaLnBrk="1" hangingPunct="1">
              <a:lnSpc>
                <a:spcPct val="150000"/>
              </a:lnSpc>
              <a:spcBef>
                <a:spcPct val="0"/>
              </a:spcBef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r>
              <a:rPr lang="en-US" b="1" kern="1200" dirty="0" smtClean="0">
                <a:latin typeface="Gill Sans MT"/>
              </a:rPr>
              <a:t>Approaches to multi-view DR model correlation which is not necessarily reflective of underlying clustering</a:t>
            </a:r>
            <a:endParaRPr lang="en-US" b="1" kern="1200" dirty="0" smtClean="0">
              <a:latin typeface="Gill Sans MT"/>
              <a:ea typeface="+mn-ea"/>
              <a:cs typeface="+mn-cs"/>
            </a:endParaRPr>
          </a:p>
        </p:txBody>
      </p:sp>
      <p:pic>
        <p:nvPicPr>
          <p:cNvPr id="2050" name="Picture 2" descr="http://www.intechopen.com/source/html/15938/media/image15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0" t="3847" r="4857" b="4982"/>
          <a:stretch/>
        </p:blipFill>
        <p:spPr bwMode="auto">
          <a:xfrm>
            <a:off x="5200683" y="2420888"/>
            <a:ext cx="3528392" cy="279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\\homes.eurecom.fr\zhaox\Windesktop\smiley_face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544" y="3284984"/>
            <a:ext cx="262384" cy="25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\\homes.eurecom.fr\zhaox\Windesktop\sad_smiley_face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519" y="4365104"/>
            <a:ext cx="265401" cy="25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\\homes.eurecom.fr\zhaox\Windesktop\sad_smiley_fac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546" y="3645024"/>
            <a:ext cx="224422" cy="21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\\homes.eurecom.fr\zhaox\Windesktop\smiley_face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536" y="4653136"/>
            <a:ext cx="262384" cy="25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708900" y="170080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21758"/>
      </p:ext>
    </p:extLst>
  </p:cSld>
  <p:clrMapOvr>
    <a:masterClrMapping/>
  </p:clrMapOvr>
  <p:transition spd="slow" advTm="2601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MVDR for Multi-modal Biometrics</a:t>
            </a:r>
            <a:endParaRPr lang="en-US" dirty="0" smtClean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3050" lvl="1" indent="-273050">
              <a:lnSpc>
                <a:spcPct val="150000"/>
              </a:lnSpc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r>
              <a:rPr lang="en-US" b="1" dirty="0">
                <a:latin typeface="Gill Sans MT"/>
              </a:rPr>
              <a:t>Bio-model, </a:t>
            </a:r>
            <a:r>
              <a:rPr lang="en-US" b="1" dirty="0">
                <a:solidFill>
                  <a:srgbClr val="0099FF"/>
                </a:solidFill>
                <a:latin typeface="Gill Sans MT"/>
              </a:rPr>
              <a:t>paired features </a:t>
            </a:r>
            <a:r>
              <a:rPr lang="en-US" b="1" dirty="0">
                <a:latin typeface="Gill Sans MT"/>
              </a:rPr>
              <a:t>(Voice and Face for example)</a:t>
            </a:r>
          </a:p>
          <a:p>
            <a:pPr marL="273050" lvl="1" indent="-273050">
              <a:lnSpc>
                <a:spcPct val="200000"/>
              </a:lnSpc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r>
              <a:rPr lang="en-US" b="1" dirty="0" smtClean="0">
                <a:latin typeface="Gill Sans MT"/>
              </a:rPr>
              <a:t>Multi-view </a:t>
            </a:r>
            <a:r>
              <a:rPr lang="en-US" b="1" dirty="0">
                <a:latin typeface="Gill Sans MT"/>
              </a:rPr>
              <a:t>Dimensionality Reduction (MVDR</a:t>
            </a:r>
            <a:r>
              <a:rPr lang="en-US" b="1" dirty="0" smtClean="0">
                <a:latin typeface="Gill Sans MT"/>
              </a:rPr>
              <a:t>)</a:t>
            </a:r>
            <a:endParaRPr lang="en-US" b="1" dirty="0">
              <a:latin typeface="Gill Sans MT"/>
            </a:endParaRPr>
          </a:p>
          <a:p>
            <a:pPr marL="730250" lvl="2" indent="-273050">
              <a:lnSpc>
                <a:spcPct val="200000"/>
              </a:lnSpc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r>
              <a:rPr lang="en-US" b="1" dirty="0">
                <a:latin typeface="Gill Sans MT"/>
              </a:rPr>
              <a:t>sub-space data structure agreement</a:t>
            </a:r>
          </a:p>
          <a:p>
            <a:pPr marL="730250" lvl="2" indent="-273050">
              <a:lnSpc>
                <a:spcPct val="200000"/>
              </a:lnSpc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r>
              <a:rPr lang="en-US" b="1" dirty="0">
                <a:latin typeface="Gill Sans MT"/>
              </a:rPr>
              <a:t>need </a:t>
            </a:r>
            <a:r>
              <a:rPr lang="en-US" b="1" dirty="0">
                <a:solidFill>
                  <a:srgbClr val="0099FF"/>
                </a:solidFill>
                <a:latin typeface="Gill Sans MT"/>
              </a:rPr>
              <a:t>small amount</a:t>
            </a:r>
            <a:r>
              <a:rPr lang="en-US" b="1" dirty="0">
                <a:latin typeface="Gill Sans MT"/>
              </a:rPr>
              <a:t> or </a:t>
            </a:r>
            <a:r>
              <a:rPr lang="en-US" b="1" dirty="0">
                <a:solidFill>
                  <a:srgbClr val="0099FF"/>
                </a:solidFill>
                <a:latin typeface="Gill Sans MT"/>
              </a:rPr>
              <a:t>no</a:t>
            </a:r>
            <a:r>
              <a:rPr lang="en-US" b="1" dirty="0">
                <a:latin typeface="Gill Sans MT"/>
              </a:rPr>
              <a:t> labeled data</a:t>
            </a:r>
          </a:p>
          <a:p>
            <a:pPr marL="730250" lvl="2" indent="-273050">
              <a:lnSpc>
                <a:spcPct val="200000"/>
              </a:lnSpc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r>
              <a:rPr lang="en-US" b="1" dirty="0" smtClean="0">
                <a:latin typeface="Gill Sans MT"/>
              </a:rPr>
              <a:t>high </a:t>
            </a:r>
            <a:r>
              <a:rPr lang="en-US" b="1" dirty="0">
                <a:latin typeface="Gill Sans MT"/>
              </a:rPr>
              <a:t>discriminative </a:t>
            </a:r>
            <a:r>
              <a:rPr lang="en-US" b="1" dirty="0" smtClean="0">
                <a:latin typeface="Gill Sans MT"/>
              </a:rPr>
              <a:t>power</a:t>
            </a:r>
            <a:endParaRPr lang="en-US" sz="1600" b="1" dirty="0">
              <a:latin typeface="Gill Sans MT"/>
            </a:endParaRPr>
          </a:p>
          <a:p>
            <a:pPr marL="215900" lvl="1" indent="-273050">
              <a:lnSpc>
                <a:spcPct val="150000"/>
              </a:lnSpc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r>
              <a:rPr lang="en-US" b="1" dirty="0">
                <a:latin typeface="Gill Sans MT"/>
              </a:rPr>
              <a:t>EURECOM algorithms outperform </a:t>
            </a:r>
            <a:r>
              <a:rPr lang="en-US" b="1" dirty="0" smtClean="0">
                <a:latin typeface="Gill Sans MT"/>
              </a:rPr>
              <a:t>the state-of-the-art</a:t>
            </a:r>
            <a:endParaRPr lang="en-US" b="1" dirty="0">
              <a:latin typeface="Gill Sans MT"/>
            </a:endParaRPr>
          </a:p>
          <a:p>
            <a:pPr marL="215900" lvl="1" indent="-273050">
              <a:lnSpc>
                <a:spcPct val="150000"/>
              </a:lnSpc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r>
              <a:rPr lang="en-US" b="1" dirty="0" smtClean="0">
                <a:latin typeface="Gill Sans MT"/>
              </a:rPr>
              <a:t>Biometric </a:t>
            </a:r>
            <a:r>
              <a:rPr lang="en-US" b="1" dirty="0">
                <a:latin typeface="Gill Sans MT"/>
              </a:rPr>
              <a:t>recognition, clustering and retrieval </a:t>
            </a:r>
            <a:r>
              <a:rPr lang="en-US" b="1" dirty="0" smtClean="0">
                <a:latin typeface="Gill Sans MT"/>
              </a:rPr>
              <a:t>purposes </a:t>
            </a:r>
            <a:endParaRPr lang="en-US" b="1" dirty="0">
              <a:latin typeface="Gill Sans MT"/>
            </a:endParaRPr>
          </a:p>
          <a:p>
            <a:endParaRPr lang="en-US" dirty="0"/>
          </a:p>
        </p:txBody>
      </p:sp>
      <p:pic>
        <p:nvPicPr>
          <p:cNvPr id="13" name="Picture 3" descr="\\homes.eurecom.fr\zhaox\Windesktop\smiley_fac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997" y="3464487"/>
            <a:ext cx="262384" cy="25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\\homes.eurecom.fr\zhaox\Windesktop\smiley_fac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4184567"/>
            <a:ext cx="262384" cy="25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/>
          <p:cNvGrpSpPr/>
          <p:nvPr/>
        </p:nvGrpSpPr>
        <p:grpSpPr>
          <a:xfrm>
            <a:off x="6418132" y="3044533"/>
            <a:ext cx="1164480" cy="1092452"/>
            <a:chOff x="838200" y="1981199"/>
            <a:chExt cx="3048000" cy="3084901"/>
          </a:xfrm>
        </p:grpSpPr>
        <p:pic>
          <p:nvPicPr>
            <p:cNvPr id="23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38200" y="1981199"/>
              <a:ext cx="3048000" cy="30849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Picture 5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914400" y="2514600"/>
              <a:ext cx="2895600" cy="2057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5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021165" y="2913672"/>
            <a:ext cx="655020" cy="436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" descr="E:\data\MobioImage1\idiap\m033\06_mobile\m033_06_p01_i0_0\nm033_06_p01_i0_0_00005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119088" y="3781846"/>
            <a:ext cx="459174" cy="516570"/>
          </a:xfrm>
          <a:prstGeom prst="rect">
            <a:avLst/>
          </a:prstGeom>
          <a:noFill/>
        </p:spPr>
      </p:pic>
      <p:cxnSp>
        <p:nvCxnSpPr>
          <p:cNvPr id="27" name="Straight Arrow Connector 26"/>
          <p:cNvCxnSpPr>
            <a:stCxn id="24" idx="3"/>
            <a:endCxn id="25" idx="1"/>
          </p:cNvCxnSpPr>
          <p:nvPr/>
        </p:nvCxnSpPr>
        <p:spPr>
          <a:xfrm flipV="1">
            <a:off x="7553500" y="3132012"/>
            <a:ext cx="467665" cy="465706"/>
          </a:xfrm>
          <a:prstGeom prst="straightConnector1">
            <a:avLst/>
          </a:prstGeom>
          <a:ln w="19050">
            <a:solidFill>
              <a:srgbClr val="00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4" idx="3"/>
            <a:endCxn id="26" idx="1"/>
          </p:cNvCxnSpPr>
          <p:nvPr/>
        </p:nvCxnSpPr>
        <p:spPr>
          <a:xfrm>
            <a:off x="7553500" y="3597718"/>
            <a:ext cx="565588" cy="442413"/>
          </a:xfrm>
          <a:prstGeom prst="straightConnector1">
            <a:avLst/>
          </a:prstGeom>
          <a:ln w="19050">
            <a:solidFill>
              <a:srgbClr val="00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auto">
          <a:xfrm>
            <a:off x="6713018" y="3290466"/>
            <a:ext cx="574707" cy="61450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7" name="Audio 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805794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71696"/>
      </p:ext>
    </p:extLst>
  </p:cSld>
  <p:clrMapOvr>
    <a:masterClrMapping/>
  </p:clrMapOvr>
  <p:transition spd="slow" advTm="3147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Spoofing: threat for biometric systems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73050" indent="-273050" eaLnBrk="1" hangingPunct="1">
              <a:spcBef>
                <a:spcPct val="0"/>
              </a:spcBef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r>
              <a:rPr lang="en-US" sz="2400" kern="1200" dirty="0" smtClean="0">
                <a:solidFill>
                  <a:prstClr val="black"/>
                </a:solidFill>
                <a:latin typeface="Gill Sans MT"/>
              </a:rPr>
              <a:t>Spoofing</a:t>
            </a:r>
            <a:r>
              <a:rPr lang="en-US" sz="2400" b="0" kern="1200" dirty="0" smtClean="0">
                <a:solidFill>
                  <a:prstClr val="black"/>
                </a:solidFill>
                <a:latin typeface="Gill Sans MT"/>
              </a:rPr>
              <a:t>: </a:t>
            </a:r>
            <a:r>
              <a:rPr lang="en-US" sz="2400" b="0" kern="1200" dirty="0">
                <a:solidFill>
                  <a:prstClr val="black"/>
                </a:solidFill>
                <a:latin typeface="Gill Sans MT"/>
              </a:rPr>
              <a:t>presentation of a </a:t>
            </a:r>
            <a:r>
              <a:rPr lang="en-US" sz="2400" b="0" kern="1200" dirty="0" smtClean="0">
                <a:solidFill>
                  <a:prstClr val="black"/>
                </a:solidFill>
                <a:latin typeface="Gill Sans MT"/>
              </a:rPr>
              <a:t>falsified </a:t>
            </a:r>
            <a:r>
              <a:rPr lang="en-US" sz="2400" b="0" kern="1200" dirty="0">
                <a:solidFill>
                  <a:prstClr val="black"/>
                </a:solidFill>
                <a:latin typeface="Gill Sans MT"/>
              </a:rPr>
              <a:t>trait to the sensor of </a:t>
            </a:r>
            <a:r>
              <a:rPr lang="en-US" sz="2400" b="0" kern="1200" dirty="0" smtClean="0">
                <a:solidFill>
                  <a:prstClr val="black"/>
                </a:solidFill>
                <a:latin typeface="Gill Sans MT"/>
              </a:rPr>
              <a:t>a biometric </a:t>
            </a:r>
            <a:r>
              <a:rPr lang="en-US" sz="2400" b="0" kern="1200" dirty="0">
                <a:solidFill>
                  <a:prstClr val="black"/>
                </a:solidFill>
                <a:latin typeface="Gill Sans MT"/>
              </a:rPr>
              <a:t>system </a:t>
            </a:r>
            <a:r>
              <a:rPr lang="en-US" sz="2400" b="0" kern="1200" dirty="0" smtClean="0">
                <a:solidFill>
                  <a:prstClr val="black"/>
                </a:solidFill>
                <a:latin typeface="Gill Sans MT"/>
              </a:rPr>
              <a:t>to </a:t>
            </a:r>
            <a:r>
              <a:rPr lang="en-US" sz="2400" b="0" kern="1200" dirty="0">
                <a:solidFill>
                  <a:prstClr val="black"/>
                </a:solidFill>
                <a:latin typeface="Gill Sans MT"/>
              </a:rPr>
              <a:t>provoke </a:t>
            </a:r>
            <a:r>
              <a:rPr lang="en-US" sz="2400" kern="1200" dirty="0" smtClean="0">
                <a:solidFill>
                  <a:srgbClr val="0066CC"/>
                </a:solidFill>
                <a:latin typeface="Gill Sans MT"/>
              </a:rPr>
              <a:t>illegitimate </a:t>
            </a:r>
            <a:r>
              <a:rPr lang="en-US" sz="2400" kern="1200" dirty="0">
                <a:solidFill>
                  <a:srgbClr val="0066CC"/>
                </a:solidFill>
                <a:latin typeface="Gill Sans MT"/>
              </a:rPr>
              <a:t>acceptance</a:t>
            </a:r>
            <a:r>
              <a:rPr lang="en-US" sz="2400" b="0" kern="1200" dirty="0" smtClean="0">
                <a:solidFill>
                  <a:srgbClr val="0066CC"/>
                </a:solidFill>
                <a:latin typeface="Gill Sans MT"/>
              </a:rPr>
              <a:t>.</a:t>
            </a:r>
          </a:p>
          <a:p>
            <a:pPr marL="0" indent="0" eaLnBrk="1" hangingPunct="1">
              <a:spcBef>
                <a:spcPct val="0"/>
              </a:spcBef>
              <a:buClr>
                <a:srgbClr val="727CA3"/>
              </a:buClr>
              <a:buSzPct val="76000"/>
              <a:buNone/>
              <a:defRPr/>
            </a:pPr>
            <a:endParaRPr lang="en-US" sz="2400" b="0" kern="1200" dirty="0">
              <a:solidFill>
                <a:srgbClr val="0066CC"/>
              </a:solidFill>
              <a:latin typeface="Gill Sans MT"/>
            </a:endParaRPr>
          </a:p>
          <a:p>
            <a:pPr marL="273050" indent="-273050" eaLnBrk="1" hangingPunct="1">
              <a:spcBef>
                <a:spcPct val="0"/>
              </a:spcBef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r>
              <a:rPr lang="en-US" sz="2400" kern="1200" dirty="0" smtClean="0">
                <a:latin typeface="Gill Sans MT"/>
              </a:rPr>
              <a:t>EU FP7 Tabula </a:t>
            </a:r>
            <a:r>
              <a:rPr lang="en-US" sz="2400" kern="1200" dirty="0">
                <a:latin typeface="Gill Sans MT"/>
              </a:rPr>
              <a:t>Rasa </a:t>
            </a:r>
            <a:r>
              <a:rPr lang="en-US" sz="2400" kern="1200" dirty="0" smtClean="0">
                <a:latin typeface="Gill Sans MT"/>
              </a:rPr>
              <a:t>Project</a:t>
            </a:r>
            <a:r>
              <a:rPr lang="en-US" sz="2400" b="0" kern="1200" dirty="0" smtClean="0">
                <a:latin typeface="Gill Sans MT"/>
              </a:rPr>
              <a:t>:</a:t>
            </a:r>
          </a:p>
          <a:p>
            <a:pPr marL="673100" lvl="1" indent="-273050" eaLnBrk="1" hangingPunct="1">
              <a:spcBef>
                <a:spcPct val="0"/>
              </a:spcBef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r>
              <a:rPr lang="en-US" sz="2000" b="0" kern="1200" dirty="0" smtClean="0">
                <a:latin typeface="Gill Sans MT"/>
              </a:rPr>
              <a:t>2D Face,</a:t>
            </a:r>
          </a:p>
          <a:p>
            <a:pPr marL="673100" lvl="1" indent="-273050" eaLnBrk="1" hangingPunct="1">
              <a:spcBef>
                <a:spcPct val="0"/>
              </a:spcBef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r>
              <a:rPr lang="en-US" sz="2000" b="0" kern="1200" dirty="0" smtClean="0">
                <a:solidFill>
                  <a:srgbClr val="0066CC"/>
                </a:solidFill>
                <a:latin typeface="Gill Sans MT"/>
              </a:rPr>
              <a:t>3D Face,</a:t>
            </a:r>
          </a:p>
          <a:p>
            <a:pPr marL="673100" lvl="1" indent="-273050" eaLnBrk="1" hangingPunct="1">
              <a:spcBef>
                <a:spcPct val="0"/>
              </a:spcBef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r>
              <a:rPr lang="en-US" sz="2000" b="0" kern="1200" dirty="0" smtClean="0">
                <a:latin typeface="Gill Sans MT"/>
              </a:rPr>
              <a:t>Fingerprint,</a:t>
            </a:r>
          </a:p>
          <a:p>
            <a:pPr marL="673100" lvl="1" indent="-273050" eaLnBrk="1" hangingPunct="1">
              <a:spcBef>
                <a:spcPct val="0"/>
              </a:spcBef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r>
              <a:rPr lang="en-US" sz="2000" b="1" kern="1200" dirty="0" smtClean="0">
                <a:solidFill>
                  <a:srgbClr val="0066CC"/>
                </a:solidFill>
                <a:latin typeface="Gill Sans MT"/>
              </a:rPr>
              <a:t>Voice</a:t>
            </a:r>
            <a:r>
              <a:rPr lang="en-US" sz="2000" kern="1200" dirty="0" smtClean="0">
                <a:solidFill>
                  <a:srgbClr val="0066CC"/>
                </a:solidFill>
                <a:latin typeface="Gill Sans MT"/>
              </a:rPr>
              <a:t>,</a:t>
            </a:r>
          </a:p>
          <a:p>
            <a:pPr marL="673100" lvl="1" indent="-273050" eaLnBrk="1" hangingPunct="1">
              <a:spcBef>
                <a:spcPct val="0"/>
              </a:spcBef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r>
              <a:rPr lang="en-US" sz="2000" b="0" kern="1200" dirty="0" smtClean="0">
                <a:latin typeface="Gill Sans MT"/>
              </a:rPr>
              <a:t>Gait, …</a:t>
            </a:r>
          </a:p>
          <a:p>
            <a:pPr marL="273050" indent="-273050" eaLnBrk="1" hangingPunct="1">
              <a:spcBef>
                <a:spcPct val="0"/>
              </a:spcBef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endParaRPr lang="en-US" sz="2400" b="0" kern="1200" dirty="0" smtClean="0">
              <a:solidFill>
                <a:prstClr val="black"/>
              </a:solidFill>
              <a:latin typeface="Gill Sans MT"/>
            </a:endParaRPr>
          </a:p>
          <a:p>
            <a:pPr marL="273050" indent="-273050" eaLnBrk="1" hangingPunct="1">
              <a:spcBef>
                <a:spcPct val="0"/>
              </a:spcBef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r>
              <a:rPr lang="en-US" sz="2400" b="0" kern="1200" dirty="0" smtClean="0">
                <a:solidFill>
                  <a:prstClr val="black"/>
                </a:solidFill>
                <a:latin typeface="Gill Sans MT"/>
              </a:rPr>
              <a:t>Spoofing for Voice:</a:t>
            </a:r>
          </a:p>
          <a:p>
            <a:pPr marL="673100" lvl="1" indent="-273050" eaLnBrk="1" hangingPunct="1">
              <a:spcBef>
                <a:spcPct val="0"/>
              </a:spcBef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r>
              <a:rPr lang="en-US" sz="2000" kern="1200" dirty="0" smtClean="0">
                <a:solidFill>
                  <a:prstClr val="black"/>
                </a:solidFill>
                <a:latin typeface="Gill Sans MT"/>
              </a:rPr>
              <a:t>Systems: 6 different including one state-of-the-art </a:t>
            </a:r>
          </a:p>
          <a:p>
            <a:pPr marL="673100" lvl="1" indent="-273050" eaLnBrk="1" hangingPunct="1">
              <a:spcBef>
                <a:spcPct val="0"/>
              </a:spcBef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r>
              <a:rPr lang="en-US" sz="2000" kern="1200" dirty="0" smtClean="0">
                <a:solidFill>
                  <a:prstClr val="black"/>
                </a:solidFill>
                <a:latin typeface="Gill Sans MT"/>
              </a:rPr>
              <a:t>Attacks: replay, synthesis, voice conversion, artificial signals</a:t>
            </a:r>
          </a:p>
          <a:p>
            <a:pPr marL="673100" lvl="1" indent="-273050" eaLnBrk="1" hangingPunct="1">
              <a:spcBef>
                <a:spcPct val="0"/>
              </a:spcBef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r>
              <a:rPr lang="en-US" sz="2000" kern="1200" dirty="0" smtClean="0">
                <a:solidFill>
                  <a:prstClr val="black"/>
                </a:solidFill>
                <a:latin typeface="Gill Sans MT"/>
              </a:rPr>
              <a:t>False acceptance increases from 5% to 50-90%</a:t>
            </a:r>
          </a:p>
          <a:p>
            <a:pPr marL="673100" lvl="1" indent="-273050" eaLnBrk="1" hangingPunct="1">
              <a:spcBef>
                <a:spcPct val="0"/>
              </a:spcBef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endParaRPr lang="en-US" dirty="0" smtClean="0"/>
          </a:p>
        </p:txBody>
      </p:sp>
      <p:pic>
        <p:nvPicPr>
          <p:cNvPr id="7" name="Picture 4" descr="C:\Users\Federico\Desktop\MIDterm Report\presentation\materail prez\tabularasa_logo.p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140968"/>
            <a:ext cx="1138171" cy="1095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 descr="C:\Users\Federico\Desktop\MIDterm Report\presentation\materail prez\FP7.p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605" y="4391243"/>
            <a:ext cx="1501367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380312" y="2132856"/>
            <a:ext cx="1396496" cy="1396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2253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Spoofing Countermeasures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73050" indent="-273050" eaLnBrk="1" hangingPunct="1">
              <a:lnSpc>
                <a:spcPct val="150000"/>
              </a:lnSpc>
              <a:spcBef>
                <a:spcPct val="0"/>
              </a:spcBef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r>
              <a:rPr lang="en-US" sz="2000" kern="1200" dirty="0" smtClean="0">
                <a:latin typeface="Gill Sans MT"/>
                <a:ea typeface="+mn-ea"/>
                <a:cs typeface="+mn-cs"/>
              </a:rPr>
              <a:t>higher-level features</a:t>
            </a:r>
          </a:p>
          <a:p>
            <a:pPr marL="673100" lvl="1" indent="-273050" eaLnBrk="1" hangingPunct="1">
              <a:lnSpc>
                <a:spcPct val="150000"/>
              </a:lnSpc>
              <a:spcBef>
                <a:spcPct val="0"/>
              </a:spcBef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endParaRPr lang="en-US" sz="1600" b="1" kern="1200" dirty="0" smtClean="0">
              <a:solidFill>
                <a:srgbClr val="0066CC"/>
              </a:solidFill>
              <a:latin typeface="Gill Sans MT"/>
              <a:ea typeface="+mn-ea"/>
              <a:cs typeface="+mn-cs"/>
            </a:endParaRPr>
          </a:p>
          <a:p>
            <a:pPr marL="273050" indent="-273050" eaLnBrk="1" hangingPunct="1">
              <a:lnSpc>
                <a:spcPct val="150000"/>
              </a:lnSpc>
              <a:spcBef>
                <a:spcPct val="0"/>
              </a:spcBef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r>
              <a:rPr lang="en-US" sz="2000" kern="1200" dirty="0">
                <a:latin typeface="Gill Sans MT"/>
              </a:rPr>
              <a:t>speech quality assessment</a:t>
            </a:r>
          </a:p>
          <a:p>
            <a:pPr marL="673100" lvl="1" indent="-273050" eaLnBrk="1" hangingPunct="1">
              <a:lnSpc>
                <a:spcPct val="150000"/>
              </a:lnSpc>
              <a:spcBef>
                <a:spcPct val="0"/>
              </a:spcBef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endParaRPr lang="en-US" sz="1600" kern="1200" dirty="0" smtClean="0">
              <a:solidFill>
                <a:srgbClr val="0066CC"/>
              </a:solidFill>
              <a:latin typeface="Gill Sans MT"/>
            </a:endParaRPr>
          </a:p>
          <a:p>
            <a:pPr marL="273050" indent="-273050" eaLnBrk="1" hangingPunct="1">
              <a:lnSpc>
                <a:spcPct val="150000"/>
              </a:lnSpc>
              <a:spcBef>
                <a:spcPct val="0"/>
              </a:spcBef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r>
              <a:rPr lang="en-US" sz="2000" kern="1200" dirty="0" smtClean="0">
                <a:solidFill>
                  <a:srgbClr val="0066CC"/>
                </a:solidFill>
                <a:latin typeface="Gill Sans MT"/>
              </a:rPr>
              <a:t>p</a:t>
            </a:r>
            <a:r>
              <a:rPr lang="en-US" sz="2000" b="1" kern="1200" dirty="0" smtClean="0">
                <a:solidFill>
                  <a:srgbClr val="0066CC"/>
                </a:solidFill>
                <a:latin typeface="Gill Sans MT"/>
                <a:ea typeface="+mn-ea"/>
                <a:cs typeface="+mn-cs"/>
              </a:rPr>
              <a:t>air-wise distances against voice conversion</a:t>
            </a:r>
          </a:p>
          <a:p>
            <a:pPr marL="673100" lvl="1" indent="-273050" eaLnBrk="1" hangingPunct="1">
              <a:lnSpc>
                <a:spcPct val="150000"/>
              </a:lnSpc>
              <a:spcBef>
                <a:spcPct val="0"/>
              </a:spcBef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r>
              <a:rPr lang="en-US" sz="1600" b="1" kern="1200" dirty="0" smtClean="0">
                <a:solidFill>
                  <a:srgbClr val="0066CC"/>
                </a:solidFill>
                <a:latin typeface="Gill Sans MT"/>
                <a:ea typeface="+mn-ea"/>
                <a:cs typeface="+mn-cs"/>
              </a:rPr>
              <a:t>False acceptance decreases from 90% to &lt; 3%</a:t>
            </a:r>
          </a:p>
          <a:p>
            <a:pPr marL="673100" lvl="1" indent="-273050" eaLnBrk="1" hangingPunct="1">
              <a:lnSpc>
                <a:spcPct val="150000"/>
              </a:lnSpc>
              <a:spcBef>
                <a:spcPct val="0"/>
              </a:spcBef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endParaRPr lang="en-US" sz="1600" kern="1200" dirty="0" smtClean="0">
              <a:latin typeface="Gill Sans MT"/>
              <a:ea typeface="+mn-ea"/>
              <a:cs typeface="+mn-cs"/>
            </a:endParaRPr>
          </a:p>
          <a:p>
            <a:pPr marL="273050" indent="-273050" eaLnBrk="1" hangingPunct="1">
              <a:lnSpc>
                <a:spcPct val="150000"/>
              </a:lnSpc>
              <a:spcBef>
                <a:spcPct val="0"/>
              </a:spcBef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r>
              <a:rPr lang="en-US" sz="2000" kern="1200" dirty="0" smtClean="0">
                <a:latin typeface="Gill Sans MT"/>
                <a:ea typeface="+mn-ea"/>
                <a:cs typeface="+mn-cs"/>
              </a:rPr>
              <a:t>Local Binary Patterns (LBP)</a:t>
            </a:r>
          </a:p>
          <a:p>
            <a:pPr marL="673100" lvl="1" indent="-273050" eaLnBrk="1" hangingPunct="1">
              <a:lnSpc>
                <a:spcPct val="150000"/>
              </a:lnSpc>
              <a:spcBef>
                <a:spcPct val="0"/>
              </a:spcBef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r>
              <a:rPr lang="en-US" sz="1600" kern="1200" dirty="0" smtClean="0">
                <a:latin typeface="Gill Sans MT"/>
                <a:ea typeface="+mn-ea"/>
                <a:cs typeface="+mn-cs"/>
              </a:rPr>
              <a:t>one-dimensional</a:t>
            </a:r>
          </a:p>
          <a:p>
            <a:pPr marL="673100" lvl="1" indent="-273050" eaLnBrk="1" hangingPunct="1">
              <a:lnSpc>
                <a:spcPct val="150000"/>
              </a:lnSpc>
              <a:spcBef>
                <a:spcPct val="0"/>
              </a:spcBef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r>
              <a:rPr lang="en-US" sz="1600" kern="1200" dirty="0" smtClean="0">
                <a:latin typeface="Gill Sans MT"/>
                <a:ea typeface="+mn-ea"/>
                <a:cs typeface="+mn-cs"/>
              </a:rPr>
              <a:t>two-dimensional</a:t>
            </a:r>
          </a:p>
          <a:p>
            <a:pPr marL="673100" lvl="1" indent="-273050" eaLnBrk="1" hangingPunct="1">
              <a:lnSpc>
                <a:spcPct val="150000"/>
              </a:lnSpc>
              <a:spcBef>
                <a:spcPct val="0"/>
              </a:spcBef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endParaRPr lang="en-US" sz="1600" kern="1200" dirty="0" smtClean="0">
              <a:latin typeface="Gill Sans MT"/>
              <a:ea typeface="+mn-ea"/>
              <a:cs typeface="+mn-cs"/>
            </a:endParaRPr>
          </a:p>
          <a:p>
            <a:pPr marL="273050" indent="-273050" eaLnBrk="1" hangingPunct="1">
              <a:lnSpc>
                <a:spcPct val="150000"/>
              </a:lnSpc>
              <a:spcBef>
                <a:spcPct val="0"/>
              </a:spcBef>
              <a:buClr>
                <a:srgbClr val="727CA3"/>
              </a:buClr>
              <a:buSzPct val="76000"/>
              <a:buFont typeface="Wingdings 3" pitchFamily="18" charset="2"/>
              <a:buChar char=""/>
              <a:defRPr/>
            </a:pPr>
            <a:r>
              <a:rPr lang="en-US" sz="2000" kern="1200" dirty="0">
                <a:latin typeface="Gill Sans MT"/>
              </a:rPr>
              <a:t>f</a:t>
            </a:r>
            <a:r>
              <a:rPr lang="en-US" sz="2000" kern="1200" dirty="0" smtClean="0">
                <a:latin typeface="Gill Sans MT"/>
                <a:ea typeface="+mn-ea"/>
                <a:cs typeface="+mn-cs"/>
              </a:rPr>
              <a:t>usion</a:t>
            </a:r>
          </a:p>
        </p:txBody>
      </p:sp>
      <p:pic>
        <p:nvPicPr>
          <p:cNvPr id="3" name="Picture 2" descr="\\homes.eurecom.fr\alegre\Windesktop\conseil\Capture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124744"/>
            <a:ext cx="3309591" cy="101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\\homes.eurecom.fr\alegre\Windesktop\Capture2.G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223" y="2492896"/>
            <a:ext cx="2768249" cy="117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\\homes.eurecom.fr\alegre\Windesktop\Capture4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845377"/>
            <a:ext cx="3134371" cy="116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\\homes.eurecom.fr\alegre\Windesktop\Capture5.gif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702" y="5069514"/>
            <a:ext cx="3097001" cy="1167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623198"/>
      </p:ext>
    </p:extLst>
  </p:cSld>
  <p:clrMapOvr>
    <a:masterClrMapping/>
  </p:clrMapOvr>
  <p:transition spd="slow" advTm="2808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Speech and Audio Processing Research Group</a:t>
            </a:r>
          </a:p>
          <a:p>
            <a:r>
              <a:rPr lang="en-US" dirty="0" smtClean="0"/>
              <a:t>Supervisor: Nick EVANS</a:t>
            </a:r>
            <a:endParaRPr lang="en-US" dirty="0" smtClean="0"/>
          </a:p>
        </p:txBody>
      </p:sp>
      <p:sp>
        <p:nvSpPr>
          <p:cNvPr id="12493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Giovanni SOLDI</a:t>
            </a:r>
            <a:br>
              <a:rPr lang="en-US" dirty="0" smtClean="0"/>
            </a:br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Year PhD Candidate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Linguistic normalization for speaker diarization and </a:t>
            </a:r>
            <a:r>
              <a:rPr lang="en-US" dirty="0" smtClean="0"/>
              <a:t>recognition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70426" y="2822466"/>
            <a:ext cx="529600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836713"/>
            <a:ext cx="1139831" cy="1515733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alphaModFix amt="0"/>
          </a:blip>
          <a:stretch>
            <a:fillRect/>
          </a:stretch>
        </p:blipFill>
        <p:spPr>
          <a:xfrm>
            <a:off x="7935664" y="5589240"/>
            <a:ext cx="812800" cy="812800"/>
          </a:xfrm>
          <a:prstGeom prst="rect">
            <a:avLst/>
          </a:prstGeom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463" y="225425"/>
            <a:ext cx="2017712" cy="134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908740"/>
      </p:ext>
    </p:extLst>
  </p:cSld>
  <p:clrMapOvr>
    <a:masterClrMapping/>
  </p:clrMapOvr>
  <p:transition spd="slow" advClick="0" advTm="148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4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6415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5"/>
        <p14:stopEvt time="16106" objId="5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2771800" y="3429000"/>
            <a:ext cx="3600400" cy="72008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What is Speaker </a:t>
            </a:r>
            <a:r>
              <a:rPr lang="en-US" dirty="0" err="1" smtClean="0"/>
              <a:t>Diarization</a:t>
            </a:r>
            <a:r>
              <a:rPr lang="en-US" dirty="0" smtClean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50825" y="2492896"/>
                <a:ext cx="8642350" cy="3671590"/>
              </a:xfrm>
            </p:spPr>
            <p:txBody>
              <a:bodyPr/>
              <a:lstStyle/>
              <a:p>
                <a:pPr marL="1371600" lvl="3" indent="0" eaLnBrk="1" hangingPunct="1">
                  <a:buNone/>
                  <a:defRPr/>
                </a:pPr>
                <a:endParaRPr lang="en-US" sz="1400" b="0" dirty="0" smtClean="0"/>
              </a:p>
              <a:p>
                <a:pPr eaLnBrk="1" hangingPunct="1">
                  <a:defRPr/>
                </a:pPr>
                <a:r>
                  <a:rPr lang="en-US" sz="2400" b="0" dirty="0" smtClean="0"/>
                  <a:t>who </a:t>
                </a:r>
                <a:r>
                  <a:rPr lang="en-US" sz="2400" b="0" dirty="0"/>
                  <a:t>(S) spoke when (G</a:t>
                </a:r>
                <a:r>
                  <a:rPr lang="en-US" sz="2400" b="0" dirty="0" smtClean="0"/>
                  <a:t>)?</a:t>
                </a:r>
              </a:p>
              <a:p>
                <a:pPr lvl="3" eaLnBrk="1" hangingPunct="1">
                  <a:defRPr/>
                </a:pPr>
                <a:endParaRPr lang="en-US" sz="1400" b="0" dirty="0"/>
              </a:p>
              <a:p>
                <a:pPr marL="0" indent="0" eaLnBrk="1" hangingPunct="1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400" b="0" i="1">
                                  <a:latin typeface="Cambria Math"/>
                                </a:rPr>
                                <m:t>𝑆</m:t>
                              </m:r>
                              <m:r>
                                <a:rPr lang="en-US" sz="2400" b="0" i="1">
                                  <a:latin typeface="Cambria Math"/>
                                </a:rPr>
                                <m:t>,</m:t>
                              </m:r>
                            </m:e>
                          </m:acc>
                          <m:acc>
                            <m:accPr>
                              <m:chr m:val="̃"/>
                              <m:ctrlPr>
                                <a:rPr lang="en-US" sz="2400" b="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400" b="0" i="1">
                                  <a:latin typeface="Cambria Math"/>
                                </a:rPr>
                                <m:t>𝐺</m:t>
                              </m:r>
                            </m:e>
                          </m:acc>
                        </m:e>
                      </m:d>
                      <m:r>
                        <a:rPr lang="en-US" sz="2400" b="0" i="0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/>
                            </a:rPr>
                            <m:t>arg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/>
                                </a:rPr>
                                <m:t>𝑆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lang="en-US" sz="2400" b="0">
                              <a:latin typeface="Cambria Math"/>
                            </a:rPr>
                            <m:t>P</m:t>
                          </m:r>
                          <m:d>
                            <m:dPr>
                              <m:ctrlPr>
                                <a:rPr lang="en-US" sz="2400" b="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0" i="1">
                                  <a:latin typeface="Cambria Math"/>
                                </a:rPr>
                                <m:t>𝑆</m:t>
                              </m:r>
                              <m:r>
                                <a:rPr lang="en-US" sz="2400" b="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b="0" i="1">
                                  <a:latin typeface="Cambria Math"/>
                                </a:rPr>
                                <m:t>𝐺</m:t>
                              </m:r>
                              <m:r>
                                <a:rPr lang="en-US" sz="2400" b="0" i="1">
                                  <a:latin typeface="Cambria Math"/>
                                </a:rPr>
                                <m:t>|</m:t>
                              </m:r>
                              <m:r>
                                <a:rPr lang="en-US" sz="2400" b="0" i="1">
                                  <a:latin typeface="Cambria Math"/>
                                </a:rPr>
                                <m:t>𝑂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400" b="0" dirty="0" smtClean="0"/>
              </a:p>
              <a:p>
                <a:pPr lvl="3" eaLnBrk="1" hangingPunct="1">
                  <a:defRPr/>
                </a:pPr>
                <a:endParaRPr lang="en-US" sz="1400" b="0" dirty="0" smtClean="0"/>
              </a:p>
              <a:p>
                <a:pPr eaLnBrk="1" hangingPunct="1">
                  <a:defRPr/>
                </a:pPr>
                <a:r>
                  <a:rPr lang="en-US" sz="2400" b="0" dirty="0" smtClean="0"/>
                  <a:t>acoustic observations, </a:t>
                </a:r>
                <a:r>
                  <a:rPr lang="en-US" sz="2400" b="0" i="1" dirty="0" smtClean="0"/>
                  <a:t>O</a:t>
                </a:r>
              </a:p>
              <a:p>
                <a:pPr lvl="3" eaLnBrk="1" hangingPunct="1">
                  <a:defRPr/>
                </a:pPr>
                <a:endParaRPr lang="en-US" sz="1400" b="0" i="1" dirty="0" smtClean="0"/>
              </a:p>
              <a:p>
                <a:pPr eaLnBrk="1" hangingPunct="1">
                  <a:defRPr/>
                </a:pPr>
                <a:r>
                  <a:rPr lang="en-US" sz="2400" dirty="0" smtClean="0"/>
                  <a:t>unwanted linguistic variation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410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50825" y="2492896"/>
                <a:ext cx="8642350" cy="3671590"/>
              </a:xfrm>
              <a:blipFill rotWithShape="1">
                <a:blip r:embed="rId5"/>
                <a:stretch>
                  <a:fillRect l="-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magine 1" descr="diarizati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56" y="980728"/>
            <a:ext cx="7725792" cy="1837078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alphaModFix amt="0"/>
          </a:blip>
          <a:stretch>
            <a:fillRect/>
          </a:stretch>
        </p:blipFill>
        <p:spPr>
          <a:xfrm>
            <a:off x="8028384" y="11663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96670"/>
      </p:ext>
    </p:extLst>
  </p:cSld>
  <p:clrMapOvr>
    <a:masterClrMapping/>
  </p:clrMapOvr>
  <p:transition spd="slow" advClick="0" advTm="1374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6415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PAT: Phone </a:t>
            </a:r>
            <a:r>
              <a:rPr lang="it-IT" dirty="0" err="1" smtClean="0"/>
              <a:t>adaptive</a:t>
            </a:r>
            <a:r>
              <a:rPr lang="it-IT" dirty="0" smtClean="0"/>
              <a:t> training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it-IT" dirty="0" smtClean="0"/>
              <a:t>PAT maximizes the inter-speaker variation while minimizing the intra-speaker variation </a:t>
            </a:r>
          </a:p>
          <a:p>
            <a:pPr marL="0" indent="0" algn="ctr">
              <a:buNone/>
            </a:pPr>
            <a:endParaRPr lang="it-IT" dirty="0" smtClean="0"/>
          </a:p>
          <a:p>
            <a:pPr marL="0" indent="0" algn="ctr">
              <a:buNone/>
            </a:pPr>
            <a:endParaRPr lang="it-IT" dirty="0" smtClean="0"/>
          </a:p>
        </p:txBody>
      </p:sp>
      <p:pic>
        <p:nvPicPr>
          <p:cNvPr id="7" name="Immagine 6" descr="Screen Shot 2013-05-16 at 11.30.48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48" y="2204864"/>
            <a:ext cx="8140700" cy="3911600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alphaModFix amt="0"/>
          </a:blip>
          <a:stretch>
            <a:fillRect/>
          </a:stretch>
        </p:blipFill>
        <p:spPr>
          <a:xfrm>
            <a:off x="7812360" y="11663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39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2100"/>
    </mc:Choice>
    <mc:Fallback xmlns="">
      <p:transition xmlns:p14="http://schemas.microsoft.com/office/powerpoint/2010/main" spd="slow" advClick="0" advTm="22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7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4528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10"/>
        <p14:stopEvt time="4240" objId="10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Speech and Audio Processing Research Group</a:t>
            </a:r>
          </a:p>
          <a:p>
            <a:r>
              <a:rPr lang="en-US" dirty="0" smtClean="0"/>
              <a:t>Supervisor: Nick EVANS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Leela</a:t>
            </a:r>
            <a:r>
              <a:rPr lang="en-US" dirty="0" smtClean="0"/>
              <a:t> Krishna GUDUPUDI </a:t>
            </a:r>
            <a:br>
              <a:rPr lang="en-US" dirty="0" smtClean="0"/>
            </a:br>
            <a:r>
              <a:rPr lang="en-US" dirty="0" smtClean="0"/>
              <a:t>1st Year PhD Candidate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Nonlinear Acoustic Echo Cancellation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463" y="2780928"/>
            <a:ext cx="723900" cy="446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463" y="225425"/>
            <a:ext cx="2017712" cy="134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4" t="7118" r="16944" b="17681"/>
          <a:stretch/>
        </p:blipFill>
        <p:spPr bwMode="auto">
          <a:xfrm>
            <a:off x="4539069" y="836246"/>
            <a:ext cx="1232025" cy="1516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>
            <a:alphaModFix amt="0"/>
          </a:blip>
          <a:stretch>
            <a:fillRect/>
          </a:stretch>
        </p:blipFill>
        <p:spPr>
          <a:xfrm>
            <a:off x="8172400" y="5733256"/>
            <a:ext cx="812800" cy="81280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1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84"/>
    </mc:Choice>
    <mc:Fallback xmlns="">
      <p:transition xmlns:p14="http://schemas.microsoft.com/office/powerpoint/2010/main" spd="slow" advTm="14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 isNarration="1">
              <p:cMediaNode vol="32075" showWhenStopped="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gudupudi\Pictures\cell-phone-clip-art-AT-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055" y="2188496"/>
            <a:ext cx="1090612" cy="210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 descr="C:\Users\gudupudi\Pictures\cell-phone-clip-art-AT-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171052"/>
            <a:ext cx="1090612" cy="210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0" name="Title 1"/>
          <p:cNvSpPr>
            <a:spLocks noGrp="1"/>
          </p:cNvSpPr>
          <p:nvPr>
            <p:ph type="title" idx="4294967295"/>
          </p:nvPr>
        </p:nvSpPr>
        <p:spPr>
          <a:xfrm>
            <a:off x="323155" y="188640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/>
              <a:t>The echo reduction approach</a:t>
            </a:r>
          </a:p>
        </p:txBody>
      </p:sp>
      <p:sp>
        <p:nvSpPr>
          <p:cNvPr id="15" name="Action Button: Sound 14">
            <a:hlinkClick r:id="" action="ppaction://noaction" highlightClick="1">
              <a:snd r:embed="rId8" name="applause.wav"/>
            </a:hlinkClick>
          </p:cNvPr>
          <p:cNvSpPr/>
          <p:nvPr/>
        </p:nvSpPr>
        <p:spPr bwMode="auto">
          <a:xfrm flipH="1">
            <a:off x="1691507" y="2132856"/>
            <a:ext cx="426486" cy="355203"/>
          </a:xfrm>
          <a:prstGeom prst="actionButtonSound">
            <a:avLst/>
          </a:prstGeom>
          <a:solidFill>
            <a:schemeClr val="accent1">
              <a:alpha val="0"/>
            </a:schemeClr>
          </a:solidFill>
          <a:ln w="9525">
            <a:solidFill>
              <a:schemeClr val="accent1"/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scene3d>
            <a:camera prst="orthographicFront"/>
            <a:lightRig rig="threePt" dir="t"/>
          </a:scene3d>
          <a:sp3d contourW="57150"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Flowchart: Connector 15"/>
          <p:cNvSpPr/>
          <p:nvPr/>
        </p:nvSpPr>
        <p:spPr bwMode="auto">
          <a:xfrm>
            <a:off x="1881684" y="3933825"/>
            <a:ext cx="169863" cy="444500"/>
          </a:xfrm>
          <a:prstGeom prst="flowChartConnector">
            <a:avLst/>
          </a:prstGeom>
          <a:solidFill>
            <a:schemeClr val="accent1">
              <a:alpha val="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2231686" y="2757487"/>
            <a:ext cx="682625" cy="725487"/>
          </a:xfrm>
          <a:prstGeom prst="rect">
            <a:avLst/>
          </a:prstGeom>
          <a:solidFill>
            <a:schemeClr val="bg1"/>
          </a:solidFill>
          <a:ln w="25400" algn="ctr">
            <a:solidFill>
              <a:srgbClr val="89A4A7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dirty="0">
                <a:latin typeface="+mn-lt"/>
                <a:cs typeface="Times New Roman" pitchFamily="18" charset="0"/>
              </a:rPr>
              <a:t>AEC</a:t>
            </a:r>
          </a:p>
        </p:txBody>
      </p:sp>
      <p:sp>
        <p:nvSpPr>
          <p:cNvPr id="22" name="Curved Right Arrow 21"/>
          <p:cNvSpPr/>
          <p:nvPr/>
        </p:nvSpPr>
        <p:spPr bwMode="auto">
          <a:xfrm rot="21331334">
            <a:off x="1035845" y="2227882"/>
            <a:ext cx="720080" cy="2067226"/>
          </a:xfrm>
          <a:prstGeom prst="curvedRightArrow">
            <a:avLst>
              <a:gd name="adj1" fmla="val 17543"/>
              <a:gd name="adj2" fmla="val 56164"/>
              <a:gd name="adj3" fmla="val 20108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ight Arrow 22"/>
          <p:cNvSpPr/>
          <p:nvPr/>
        </p:nvSpPr>
        <p:spPr bwMode="auto">
          <a:xfrm>
            <a:off x="1000888" y="4156075"/>
            <a:ext cx="642937" cy="29686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81" name="TextBox 133"/>
          <p:cNvSpPr txBox="1">
            <a:spLocks noChangeArrowheads="1"/>
          </p:cNvSpPr>
          <p:nvPr/>
        </p:nvSpPr>
        <p:spPr bwMode="auto">
          <a:xfrm>
            <a:off x="6250631" y="1629048"/>
            <a:ext cx="139223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latin typeface="+mn-lt"/>
              </a:rPr>
              <a:t>Far end</a:t>
            </a:r>
          </a:p>
        </p:txBody>
      </p:sp>
      <p:graphicFrame>
        <p:nvGraphicFramePr>
          <p:cNvPr id="2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4126778"/>
              </p:ext>
            </p:extLst>
          </p:nvPr>
        </p:nvGraphicFramePr>
        <p:xfrm>
          <a:off x="1352804" y="3195638"/>
          <a:ext cx="522288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Equation" r:id="rId9" imgW="583947" imgH="342751" progId="Equation.3">
                  <p:embed/>
                </p:oleObj>
              </mc:Choice>
              <mc:Fallback>
                <p:oleObj name="Equation" r:id="rId9" imgW="583947" imgH="34275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2804" y="3195638"/>
                        <a:ext cx="522288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extBox 133"/>
          <p:cNvSpPr txBox="1">
            <a:spLocks noChangeArrowheads="1"/>
          </p:cNvSpPr>
          <p:nvPr/>
        </p:nvSpPr>
        <p:spPr bwMode="auto">
          <a:xfrm>
            <a:off x="1620838" y="1628800"/>
            <a:ext cx="164306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latin typeface="+mn-lt"/>
              </a:rPr>
              <a:t>Near end</a:t>
            </a:r>
          </a:p>
        </p:txBody>
      </p:sp>
      <p:sp>
        <p:nvSpPr>
          <p:cNvPr id="65" name="Freeform 69"/>
          <p:cNvSpPr>
            <a:spLocks/>
          </p:cNvSpPr>
          <p:nvPr/>
        </p:nvSpPr>
        <p:spPr bwMode="auto">
          <a:xfrm>
            <a:off x="2842742" y="7030095"/>
            <a:ext cx="577850" cy="215329"/>
          </a:xfrm>
          <a:custGeom>
            <a:avLst/>
            <a:gdLst>
              <a:gd name="T0" fmla="*/ 0 w 952"/>
              <a:gd name="T1" fmla="*/ 2147483647 h 233"/>
              <a:gd name="T2" fmla="*/ 2147483647 w 952"/>
              <a:gd name="T3" fmla="*/ 2147483647 h 233"/>
              <a:gd name="T4" fmla="*/ 2147483647 w 952"/>
              <a:gd name="T5" fmla="*/ 2147483647 h 233"/>
              <a:gd name="T6" fmla="*/ 2147483647 w 952"/>
              <a:gd name="T7" fmla="*/ 2147483647 h 233"/>
              <a:gd name="T8" fmla="*/ 2147483647 w 952"/>
              <a:gd name="T9" fmla="*/ 2147483647 h 233"/>
              <a:gd name="T10" fmla="*/ 2147483647 w 952"/>
              <a:gd name="T11" fmla="*/ 2147483647 h 233"/>
              <a:gd name="T12" fmla="*/ 2147483647 w 952"/>
              <a:gd name="T13" fmla="*/ 2147483647 h 233"/>
              <a:gd name="T14" fmla="*/ 2147483647 w 952"/>
              <a:gd name="T15" fmla="*/ 2147483647 h 233"/>
              <a:gd name="T16" fmla="*/ 2147483647 w 952"/>
              <a:gd name="T17" fmla="*/ 2147483647 h 233"/>
              <a:gd name="T18" fmla="*/ 2147483647 w 952"/>
              <a:gd name="T19" fmla="*/ 2147483647 h 233"/>
              <a:gd name="T20" fmla="*/ 2147483647 w 952"/>
              <a:gd name="T21" fmla="*/ 2147483647 h 233"/>
              <a:gd name="T22" fmla="*/ 2147483647 w 952"/>
              <a:gd name="T23" fmla="*/ 2147483647 h 233"/>
              <a:gd name="T24" fmla="*/ 2147483647 w 952"/>
              <a:gd name="T25" fmla="*/ 2147483647 h 23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952"/>
              <a:gd name="T40" fmla="*/ 0 h 233"/>
              <a:gd name="T41" fmla="*/ 952 w 952"/>
              <a:gd name="T42" fmla="*/ 233 h 23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952" h="233">
                <a:moveTo>
                  <a:pt x="0" y="143"/>
                </a:moveTo>
                <a:cubicBezTo>
                  <a:pt x="33" y="71"/>
                  <a:pt x="67" y="0"/>
                  <a:pt x="90" y="7"/>
                </a:cubicBezTo>
                <a:cubicBezTo>
                  <a:pt x="113" y="14"/>
                  <a:pt x="106" y="188"/>
                  <a:pt x="136" y="188"/>
                </a:cubicBezTo>
                <a:cubicBezTo>
                  <a:pt x="166" y="188"/>
                  <a:pt x="242" y="7"/>
                  <a:pt x="272" y="7"/>
                </a:cubicBezTo>
                <a:cubicBezTo>
                  <a:pt x="302" y="7"/>
                  <a:pt x="294" y="188"/>
                  <a:pt x="317" y="188"/>
                </a:cubicBezTo>
                <a:cubicBezTo>
                  <a:pt x="340" y="188"/>
                  <a:pt x="378" y="7"/>
                  <a:pt x="408" y="7"/>
                </a:cubicBezTo>
                <a:cubicBezTo>
                  <a:pt x="438" y="7"/>
                  <a:pt x="469" y="188"/>
                  <a:pt x="499" y="188"/>
                </a:cubicBezTo>
                <a:cubicBezTo>
                  <a:pt x="529" y="188"/>
                  <a:pt x="566" y="7"/>
                  <a:pt x="589" y="7"/>
                </a:cubicBezTo>
                <a:cubicBezTo>
                  <a:pt x="612" y="7"/>
                  <a:pt x="605" y="188"/>
                  <a:pt x="635" y="188"/>
                </a:cubicBezTo>
                <a:cubicBezTo>
                  <a:pt x="665" y="188"/>
                  <a:pt x="741" y="0"/>
                  <a:pt x="771" y="7"/>
                </a:cubicBezTo>
                <a:cubicBezTo>
                  <a:pt x="801" y="14"/>
                  <a:pt x="793" y="233"/>
                  <a:pt x="816" y="233"/>
                </a:cubicBezTo>
                <a:cubicBezTo>
                  <a:pt x="839" y="233"/>
                  <a:pt x="884" y="14"/>
                  <a:pt x="907" y="7"/>
                </a:cubicBezTo>
                <a:cubicBezTo>
                  <a:pt x="930" y="0"/>
                  <a:pt x="945" y="158"/>
                  <a:pt x="952" y="188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" name="Freeform 70"/>
          <p:cNvSpPr>
            <a:spLocks/>
          </p:cNvSpPr>
          <p:nvPr/>
        </p:nvSpPr>
        <p:spPr bwMode="auto">
          <a:xfrm>
            <a:off x="2098912" y="7102103"/>
            <a:ext cx="577850" cy="287337"/>
          </a:xfrm>
          <a:custGeom>
            <a:avLst/>
            <a:gdLst>
              <a:gd name="T0" fmla="*/ 0 w 952"/>
              <a:gd name="T1" fmla="*/ 2147483647 h 233"/>
              <a:gd name="T2" fmla="*/ 2147483647 w 952"/>
              <a:gd name="T3" fmla="*/ 2147483647 h 233"/>
              <a:gd name="T4" fmla="*/ 2147483647 w 952"/>
              <a:gd name="T5" fmla="*/ 2147483647 h 233"/>
              <a:gd name="T6" fmla="*/ 2147483647 w 952"/>
              <a:gd name="T7" fmla="*/ 2147483647 h 233"/>
              <a:gd name="T8" fmla="*/ 2147483647 w 952"/>
              <a:gd name="T9" fmla="*/ 2147483647 h 233"/>
              <a:gd name="T10" fmla="*/ 2147483647 w 952"/>
              <a:gd name="T11" fmla="*/ 2147483647 h 233"/>
              <a:gd name="T12" fmla="*/ 2147483647 w 952"/>
              <a:gd name="T13" fmla="*/ 2147483647 h 233"/>
              <a:gd name="T14" fmla="*/ 2147483647 w 952"/>
              <a:gd name="T15" fmla="*/ 2147483647 h 233"/>
              <a:gd name="T16" fmla="*/ 2147483647 w 952"/>
              <a:gd name="T17" fmla="*/ 2147483647 h 233"/>
              <a:gd name="T18" fmla="*/ 2147483647 w 952"/>
              <a:gd name="T19" fmla="*/ 2147483647 h 233"/>
              <a:gd name="T20" fmla="*/ 2147483647 w 952"/>
              <a:gd name="T21" fmla="*/ 2147483647 h 233"/>
              <a:gd name="T22" fmla="*/ 2147483647 w 952"/>
              <a:gd name="T23" fmla="*/ 2147483647 h 233"/>
              <a:gd name="T24" fmla="*/ 2147483647 w 952"/>
              <a:gd name="T25" fmla="*/ 2147483647 h 23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952"/>
              <a:gd name="T40" fmla="*/ 0 h 233"/>
              <a:gd name="T41" fmla="*/ 952 w 952"/>
              <a:gd name="T42" fmla="*/ 233 h 23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952" h="233">
                <a:moveTo>
                  <a:pt x="0" y="143"/>
                </a:moveTo>
                <a:cubicBezTo>
                  <a:pt x="33" y="71"/>
                  <a:pt x="67" y="0"/>
                  <a:pt x="90" y="7"/>
                </a:cubicBezTo>
                <a:cubicBezTo>
                  <a:pt x="113" y="14"/>
                  <a:pt x="106" y="188"/>
                  <a:pt x="136" y="188"/>
                </a:cubicBezTo>
                <a:cubicBezTo>
                  <a:pt x="166" y="188"/>
                  <a:pt x="242" y="7"/>
                  <a:pt x="272" y="7"/>
                </a:cubicBezTo>
                <a:cubicBezTo>
                  <a:pt x="302" y="7"/>
                  <a:pt x="294" y="188"/>
                  <a:pt x="317" y="188"/>
                </a:cubicBezTo>
                <a:cubicBezTo>
                  <a:pt x="340" y="188"/>
                  <a:pt x="378" y="7"/>
                  <a:pt x="408" y="7"/>
                </a:cubicBezTo>
                <a:cubicBezTo>
                  <a:pt x="438" y="7"/>
                  <a:pt x="469" y="188"/>
                  <a:pt x="499" y="188"/>
                </a:cubicBezTo>
                <a:cubicBezTo>
                  <a:pt x="529" y="188"/>
                  <a:pt x="566" y="7"/>
                  <a:pt x="589" y="7"/>
                </a:cubicBezTo>
                <a:cubicBezTo>
                  <a:pt x="612" y="7"/>
                  <a:pt x="605" y="188"/>
                  <a:pt x="635" y="188"/>
                </a:cubicBezTo>
                <a:cubicBezTo>
                  <a:pt x="665" y="188"/>
                  <a:pt x="741" y="0"/>
                  <a:pt x="771" y="7"/>
                </a:cubicBezTo>
                <a:cubicBezTo>
                  <a:pt x="801" y="14"/>
                  <a:pt x="793" y="233"/>
                  <a:pt x="816" y="233"/>
                </a:cubicBezTo>
                <a:cubicBezTo>
                  <a:pt x="839" y="233"/>
                  <a:pt x="884" y="14"/>
                  <a:pt x="907" y="7"/>
                </a:cubicBezTo>
                <a:cubicBezTo>
                  <a:pt x="930" y="0"/>
                  <a:pt x="945" y="158"/>
                  <a:pt x="952" y="188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" name="Freeform 71"/>
          <p:cNvSpPr>
            <a:spLocks/>
          </p:cNvSpPr>
          <p:nvPr/>
        </p:nvSpPr>
        <p:spPr bwMode="auto">
          <a:xfrm>
            <a:off x="1618791" y="7030094"/>
            <a:ext cx="577850" cy="287338"/>
          </a:xfrm>
          <a:custGeom>
            <a:avLst/>
            <a:gdLst>
              <a:gd name="T0" fmla="*/ 0 w 952"/>
              <a:gd name="T1" fmla="*/ 2147483647 h 233"/>
              <a:gd name="T2" fmla="*/ 2147483647 w 952"/>
              <a:gd name="T3" fmla="*/ 2147483647 h 233"/>
              <a:gd name="T4" fmla="*/ 2147483647 w 952"/>
              <a:gd name="T5" fmla="*/ 2147483647 h 233"/>
              <a:gd name="T6" fmla="*/ 2147483647 w 952"/>
              <a:gd name="T7" fmla="*/ 2147483647 h 233"/>
              <a:gd name="T8" fmla="*/ 2147483647 w 952"/>
              <a:gd name="T9" fmla="*/ 2147483647 h 233"/>
              <a:gd name="T10" fmla="*/ 2147483647 w 952"/>
              <a:gd name="T11" fmla="*/ 2147483647 h 233"/>
              <a:gd name="T12" fmla="*/ 2147483647 w 952"/>
              <a:gd name="T13" fmla="*/ 2147483647 h 233"/>
              <a:gd name="T14" fmla="*/ 2147483647 w 952"/>
              <a:gd name="T15" fmla="*/ 2147483647 h 233"/>
              <a:gd name="T16" fmla="*/ 2147483647 w 952"/>
              <a:gd name="T17" fmla="*/ 2147483647 h 233"/>
              <a:gd name="T18" fmla="*/ 2147483647 w 952"/>
              <a:gd name="T19" fmla="*/ 2147483647 h 233"/>
              <a:gd name="T20" fmla="*/ 2147483647 w 952"/>
              <a:gd name="T21" fmla="*/ 2147483647 h 233"/>
              <a:gd name="T22" fmla="*/ 2147483647 w 952"/>
              <a:gd name="T23" fmla="*/ 2147483647 h 233"/>
              <a:gd name="T24" fmla="*/ 2147483647 w 952"/>
              <a:gd name="T25" fmla="*/ 2147483647 h 23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952"/>
              <a:gd name="T40" fmla="*/ 0 h 233"/>
              <a:gd name="T41" fmla="*/ 952 w 952"/>
              <a:gd name="T42" fmla="*/ 233 h 23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952" h="233">
                <a:moveTo>
                  <a:pt x="0" y="143"/>
                </a:moveTo>
                <a:cubicBezTo>
                  <a:pt x="33" y="71"/>
                  <a:pt x="67" y="0"/>
                  <a:pt x="90" y="7"/>
                </a:cubicBezTo>
                <a:cubicBezTo>
                  <a:pt x="113" y="14"/>
                  <a:pt x="106" y="188"/>
                  <a:pt x="136" y="188"/>
                </a:cubicBezTo>
                <a:cubicBezTo>
                  <a:pt x="166" y="188"/>
                  <a:pt x="242" y="7"/>
                  <a:pt x="272" y="7"/>
                </a:cubicBezTo>
                <a:cubicBezTo>
                  <a:pt x="302" y="7"/>
                  <a:pt x="294" y="188"/>
                  <a:pt x="317" y="188"/>
                </a:cubicBezTo>
                <a:cubicBezTo>
                  <a:pt x="340" y="188"/>
                  <a:pt x="378" y="7"/>
                  <a:pt x="408" y="7"/>
                </a:cubicBezTo>
                <a:cubicBezTo>
                  <a:pt x="438" y="7"/>
                  <a:pt x="469" y="188"/>
                  <a:pt x="499" y="188"/>
                </a:cubicBezTo>
                <a:cubicBezTo>
                  <a:pt x="529" y="188"/>
                  <a:pt x="566" y="7"/>
                  <a:pt x="589" y="7"/>
                </a:cubicBezTo>
                <a:cubicBezTo>
                  <a:pt x="612" y="7"/>
                  <a:pt x="605" y="188"/>
                  <a:pt x="635" y="188"/>
                </a:cubicBezTo>
                <a:cubicBezTo>
                  <a:pt x="665" y="188"/>
                  <a:pt x="741" y="0"/>
                  <a:pt x="771" y="7"/>
                </a:cubicBezTo>
                <a:cubicBezTo>
                  <a:pt x="801" y="14"/>
                  <a:pt x="793" y="233"/>
                  <a:pt x="816" y="233"/>
                </a:cubicBezTo>
                <a:cubicBezTo>
                  <a:pt x="839" y="233"/>
                  <a:pt x="884" y="14"/>
                  <a:pt x="907" y="7"/>
                </a:cubicBezTo>
                <a:cubicBezTo>
                  <a:pt x="930" y="0"/>
                  <a:pt x="945" y="158"/>
                  <a:pt x="952" y="188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" name="Rectangle 9"/>
          <p:cNvSpPr>
            <a:spLocks noChangeArrowheads="1"/>
          </p:cNvSpPr>
          <p:nvPr/>
        </p:nvSpPr>
        <p:spPr bwMode="auto">
          <a:xfrm>
            <a:off x="4308269" y="2623823"/>
            <a:ext cx="792088" cy="1022350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GB" dirty="0">
                <a:latin typeface="+mn-lt"/>
              </a:rPr>
              <a:t>GSM</a:t>
            </a:r>
          </a:p>
        </p:txBody>
      </p:sp>
      <p:sp>
        <p:nvSpPr>
          <p:cNvPr id="62" name="Freeform 69"/>
          <p:cNvSpPr>
            <a:spLocks/>
          </p:cNvSpPr>
          <p:nvPr/>
        </p:nvSpPr>
        <p:spPr bwMode="auto">
          <a:xfrm>
            <a:off x="4252646" y="7055371"/>
            <a:ext cx="577850" cy="46037"/>
          </a:xfrm>
          <a:custGeom>
            <a:avLst/>
            <a:gdLst>
              <a:gd name="T0" fmla="*/ 0 w 952"/>
              <a:gd name="T1" fmla="*/ 2147483647 h 233"/>
              <a:gd name="T2" fmla="*/ 2147483647 w 952"/>
              <a:gd name="T3" fmla="*/ 2147483647 h 233"/>
              <a:gd name="T4" fmla="*/ 2147483647 w 952"/>
              <a:gd name="T5" fmla="*/ 2147483647 h 233"/>
              <a:gd name="T6" fmla="*/ 2147483647 w 952"/>
              <a:gd name="T7" fmla="*/ 2147483647 h 233"/>
              <a:gd name="T8" fmla="*/ 2147483647 w 952"/>
              <a:gd name="T9" fmla="*/ 2147483647 h 233"/>
              <a:gd name="T10" fmla="*/ 2147483647 w 952"/>
              <a:gd name="T11" fmla="*/ 2147483647 h 233"/>
              <a:gd name="T12" fmla="*/ 2147483647 w 952"/>
              <a:gd name="T13" fmla="*/ 2147483647 h 233"/>
              <a:gd name="T14" fmla="*/ 2147483647 w 952"/>
              <a:gd name="T15" fmla="*/ 2147483647 h 233"/>
              <a:gd name="T16" fmla="*/ 2147483647 w 952"/>
              <a:gd name="T17" fmla="*/ 2147483647 h 233"/>
              <a:gd name="T18" fmla="*/ 2147483647 w 952"/>
              <a:gd name="T19" fmla="*/ 2147483647 h 233"/>
              <a:gd name="T20" fmla="*/ 2147483647 w 952"/>
              <a:gd name="T21" fmla="*/ 2147483647 h 233"/>
              <a:gd name="T22" fmla="*/ 2147483647 w 952"/>
              <a:gd name="T23" fmla="*/ 2147483647 h 233"/>
              <a:gd name="T24" fmla="*/ 2147483647 w 952"/>
              <a:gd name="T25" fmla="*/ 2147483647 h 23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952"/>
              <a:gd name="T40" fmla="*/ 0 h 233"/>
              <a:gd name="T41" fmla="*/ 952 w 952"/>
              <a:gd name="T42" fmla="*/ 233 h 23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952" h="233">
                <a:moveTo>
                  <a:pt x="0" y="143"/>
                </a:moveTo>
                <a:cubicBezTo>
                  <a:pt x="33" y="71"/>
                  <a:pt x="67" y="0"/>
                  <a:pt x="90" y="7"/>
                </a:cubicBezTo>
                <a:cubicBezTo>
                  <a:pt x="113" y="14"/>
                  <a:pt x="106" y="188"/>
                  <a:pt x="136" y="188"/>
                </a:cubicBezTo>
                <a:cubicBezTo>
                  <a:pt x="166" y="188"/>
                  <a:pt x="242" y="7"/>
                  <a:pt x="272" y="7"/>
                </a:cubicBezTo>
                <a:cubicBezTo>
                  <a:pt x="302" y="7"/>
                  <a:pt x="294" y="188"/>
                  <a:pt x="317" y="188"/>
                </a:cubicBezTo>
                <a:cubicBezTo>
                  <a:pt x="340" y="188"/>
                  <a:pt x="378" y="7"/>
                  <a:pt x="408" y="7"/>
                </a:cubicBezTo>
                <a:cubicBezTo>
                  <a:pt x="438" y="7"/>
                  <a:pt x="469" y="188"/>
                  <a:pt x="499" y="188"/>
                </a:cubicBezTo>
                <a:cubicBezTo>
                  <a:pt x="529" y="188"/>
                  <a:pt x="566" y="7"/>
                  <a:pt x="589" y="7"/>
                </a:cubicBezTo>
                <a:cubicBezTo>
                  <a:pt x="612" y="7"/>
                  <a:pt x="605" y="188"/>
                  <a:pt x="635" y="188"/>
                </a:cubicBezTo>
                <a:cubicBezTo>
                  <a:pt x="665" y="188"/>
                  <a:pt x="741" y="0"/>
                  <a:pt x="771" y="7"/>
                </a:cubicBezTo>
                <a:cubicBezTo>
                  <a:pt x="801" y="14"/>
                  <a:pt x="793" y="233"/>
                  <a:pt x="816" y="233"/>
                </a:cubicBezTo>
                <a:cubicBezTo>
                  <a:pt x="839" y="233"/>
                  <a:pt x="884" y="14"/>
                  <a:pt x="907" y="7"/>
                </a:cubicBezTo>
                <a:cubicBezTo>
                  <a:pt x="930" y="0"/>
                  <a:pt x="945" y="158"/>
                  <a:pt x="952" y="188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Left-Right Arrow 1"/>
          <p:cNvSpPr/>
          <p:nvPr/>
        </p:nvSpPr>
        <p:spPr bwMode="auto">
          <a:xfrm>
            <a:off x="3143251" y="2996952"/>
            <a:ext cx="1140718" cy="288032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Left-Right Arrow 24"/>
          <p:cNvSpPr/>
          <p:nvPr/>
        </p:nvSpPr>
        <p:spPr bwMode="auto">
          <a:xfrm>
            <a:off x="5148064" y="2990982"/>
            <a:ext cx="1140718" cy="288032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Left Arrow 2"/>
          <p:cNvSpPr/>
          <p:nvPr/>
        </p:nvSpPr>
        <p:spPr bwMode="auto">
          <a:xfrm>
            <a:off x="7498852" y="4005064"/>
            <a:ext cx="817564" cy="373261"/>
          </a:xfrm>
          <a:prstGeom prst="lef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Freeform 69"/>
          <p:cNvSpPr>
            <a:spLocks/>
          </p:cNvSpPr>
          <p:nvPr/>
        </p:nvSpPr>
        <p:spPr bwMode="auto">
          <a:xfrm>
            <a:off x="4519465" y="7030095"/>
            <a:ext cx="577850" cy="287337"/>
          </a:xfrm>
          <a:custGeom>
            <a:avLst/>
            <a:gdLst>
              <a:gd name="T0" fmla="*/ 0 w 952"/>
              <a:gd name="T1" fmla="*/ 2147483647 h 233"/>
              <a:gd name="T2" fmla="*/ 2147483647 w 952"/>
              <a:gd name="T3" fmla="*/ 2147483647 h 233"/>
              <a:gd name="T4" fmla="*/ 2147483647 w 952"/>
              <a:gd name="T5" fmla="*/ 2147483647 h 233"/>
              <a:gd name="T6" fmla="*/ 2147483647 w 952"/>
              <a:gd name="T7" fmla="*/ 2147483647 h 233"/>
              <a:gd name="T8" fmla="*/ 2147483647 w 952"/>
              <a:gd name="T9" fmla="*/ 2147483647 h 233"/>
              <a:gd name="T10" fmla="*/ 2147483647 w 952"/>
              <a:gd name="T11" fmla="*/ 2147483647 h 233"/>
              <a:gd name="T12" fmla="*/ 2147483647 w 952"/>
              <a:gd name="T13" fmla="*/ 2147483647 h 233"/>
              <a:gd name="T14" fmla="*/ 2147483647 w 952"/>
              <a:gd name="T15" fmla="*/ 2147483647 h 233"/>
              <a:gd name="T16" fmla="*/ 2147483647 w 952"/>
              <a:gd name="T17" fmla="*/ 2147483647 h 233"/>
              <a:gd name="T18" fmla="*/ 2147483647 w 952"/>
              <a:gd name="T19" fmla="*/ 2147483647 h 233"/>
              <a:gd name="T20" fmla="*/ 2147483647 w 952"/>
              <a:gd name="T21" fmla="*/ 2147483647 h 233"/>
              <a:gd name="T22" fmla="*/ 2147483647 w 952"/>
              <a:gd name="T23" fmla="*/ 2147483647 h 233"/>
              <a:gd name="T24" fmla="*/ 2147483647 w 952"/>
              <a:gd name="T25" fmla="*/ 2147483647 h 23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952"/>
              <a:gd name="T40" fmla="*/ 0 h 233"/>
              <a:gd name="T41" fmla="*/ 952 w 952"/>
              <a:gd name="T42" fmla="*/ 233 h 23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952" h="233">
                <a:moveTo>
                  <a:pt x="0" y="143"/>
                </a:moveTo>
                <a:cubicBezTo>
                  <a:pt x="33" y="71"/>
                  <a:pt x="67" y="0"/>
                  <a:pt x="90" y="7"/>
                </a:cubicBezTo>
                <a:cubicBezTo>
                  <a:pt x="113" y="14"/>
                  <a:pt x="106" y="188"/>
                  <a:pt x="136" y="188"/>
                </a:cubicBezTo>
                <a:cubicBezTo>
                  <a:pt x="166" y="188"/>
                  <a:pt x="242" y="7"/>
                  <a:pt x="272" y="7"/>
                </a:cubicBezTo>
                <a:cubicBezTo>
                  <a:pt x="302" y="7"/>
                  <a:pt x="294" y="188"/>
                  <a:pt x="317" y="188"/>
                </a:cubicBezTo>
                <a:cubicBezTo>
                  <a:pt x="340" y="188"/>
                  <a:pt x="378" y="7"/>
                  <a:pt x="408" y="7"/>
                </a:cubicBezTo>
                <a:cubicBezTo>
                  <a:pt x="438" y="7"/>
                  <a:pt x="469" y="188"/>
                  <a:pt x="499" y="188"/>
                </a:cubicBezTo>
                <a:cubicBezTo>
                  <a:pt x="529" y="188"/>
                  <a:pt x="566" y="7"/>
                  <a:pt x="589" y="7"/>
                </a:cubicBezTo>
                <a:cubicBezTo>
                  <a:pt x="612" y="7"/>
                  <a:pt x="605" y="188"/>
                  <a:pt x="635" y="188"/>
                </a:cubicBezTo>
                <a:cubicBezTo>
                  <a:pt x="665" y="188"/>
                  <a:pt x="741" y="0"/>
                  <a:pt x="771" y="7"/>
                </a:cubicBezTo>
                <a:cubicBezTo>
                  <a:pt x="801" y="14"/>
                  <a:pt x="793" y="233"/>
                  <a:pt x="816" y="233"/>
                </a:cubicBezTo>
                <a:cubicBezTo>
                  <a:pt x="839" y="233"/>
                  <a:pt x="884" y="14"/>
                  <a:pt x="907" y="7"/>
                </a:cubicBezTo>
                <a:cubicBezTo>
                  <a:pt x="930" y="0"/>
                  <a:pt x="945" y="158"/>
                  <a:pt x="952" y="188"/>
                </a:cubicBezTo>
              </a:path>
            </a:pathLst>
          </a:custGeom>
          <a:noFill/>
          <a:ln w="9525">
            <a:solidFill>
              <a:srgbClr val="009900"/>
            </a:solidFill>
            <a:round/>
            <a:headEnd/>
            <a:tailEnd/>
          </a:ln>
          <a:extLst/>
        </p:spPr>
        <p:txBody>
          <a:bodyPr/>
          <a:lstStyle/>
          <a:p>
            <a:endParaRPr lang="en-US"/>
          </a:p>
        </p:txBody>
      </p:sp>
      <p:sp>
        <p:nvSpPr>
          <p:cNvPr id="31" name="Freeform 69"/>
          <p:cNvSpPr>
            <a:spLocks/>
          </p:cNvSpPr>
          <p:nvPr/>
        </p:nvSpPr>
        <p:spPr bwMode="auto">
          <a:xfrm>
            <a:off x="5722342" y="7081261"/>
            <a:ext cx="577850" cy="287337"/>
          </a:xfrm>
          <a:custGeom>
            <a:avLst/>
            <a:gdLst>
              <a:gd name="T0" fmla="*/ 0 w 952"/>
              <a:gd name="T1" fmla="*/ 2147483647 h 233"/>
              <a:gd name="T2" fmla="*/ 2147483647 w 952"/>
              <a:gd name="T3" fmla="*/ 2147483647 h 233"/>
              <a:gd name="T4" fmla="*/ 2147483647 w 952"/>
              <a:gd name="T5" fmla="*/ 2147483647 h 233"/>
              <a:gd name="T6" fmla="*/ 2147483647 w 952"/>
              <a:gd name="T7" fmla="*/ 2147483647 h 233"/>
              <a:gd name="T8" fmla="*/ 2147483647 w 952"/>
              <a:gd name="T9" fmla="*/ 2147483647 h 233"/>
              <a:gd name="T10" fmla="*/ 2147483647 w 952"/>
              <a:gd name="T11" fmla="*/ 2147483647 h 233"/>
              <a:gd name="T12" fmla="*/ 2147483647 w 952"/>
              <a:gd name="T13" fmla="*/ 2147483647 h 233"/>
              <a:gd name="T14" fmla="*/ 2147483647 w 952"/>
              <a:gd name="T15" fmla="*/ 2147483647 h 233"/>
              <a:gd name="T16" fmla="*/ 2147483647 w 952"/>
              <a:gd name="T17" fmla="*/ 2147483647 h 233"/>
              <a:gd name="T18" fmla="*/ 2147483647 w 952"/>
              <a:gd name="T19" fmla="*/ 2147483647 h 233"/>
              <a:gd name="T20" fmla="*/ 2147483647 w 952"/>
              <a:gd name="T21" fmla="*/ 2147483647 h 233"/>
              <a:gd name="T22" fmla="*/ 2147483647 w 952"/>
              <a:gd name="T23" fmla="*/ 2147483647 h 233"/>
              <a:gd name="T24" fmla="*/ 2147483647 w 952"/>
              <a:gd name="T25" fmla="*/ 2147483647 h 23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952"/>
              <a:gd name="T40" fmla="*/ 0 h 233"/>
              <a:gd name="T41" fmla="*/ 952 w 952"/>
              <a:gd name="T42" fmla="*/ 233 h 23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952" h="233">
                <a:moveTo>
                  <a:pt x="0" y="143"/>
                </a:moveTo>
                <a:cubicBezTo>
                  <a:pt x="33" y="71"/>
                  <a:pt x="67" y="0"/>
                  <a:pt x="90" y="7"/>
                </a:cubicBezTo>
                <a:cubicBezTo>
                  <a:pt x="113" y="14"/>
                  <a:pt x="106" y="188"/>
                  <a:pt x="136" y="188"/>
                </a:cubicBezTo>
                <a:cubicBezTo>
                  <a:pt x="166" y="188"/>
                  <a:pt x="242" y="7"/>
                  <a:pt x="272" y="7"/>
                </a:cubicBezTo>
                <a:cubicBezTo>
                  <a:pt x="302" y="7"/>
                  <a:pt x="294" y="188"/>
                  <a:pt x="317" y="188"/>
                </a:cubicBezTo>
                <a:cubicBezTo>
                  <a:pt x="340" y="188"/>
                  <a:pt x="378" y="7"/>
                  <a:pt x="408" y="7"/>
                </a:cubicBezTo>
                <a:cubicBezTo>
                  <a:pt x="438" y="7"/>
                  <a:pt x="469" y="188"/>
                  <a:pt x="499" y="188"/>
                </a:cubicBezTo>
                <a:cubicBezTo>
                  <a:pt x="529" y="188"/>
                  <a:pt x="566" y="7"/>
                  <a:pt x="589" y="7"/>
                </a:cubicBezTo>
                <a:cubicBezTo>
                  <a:pt x="612" y="7"/>
                  <a:pt x="605" y="188"/>
                  <a:pt x="635" y="188"/>
                </a:cubicBezTo>
                <a:cubicBezTo>
                  <a:pt x="665" y="188"/>
                  <a:pt x="741" y="0"/>
                  <a:pt x="771" y="7"/>
                </a:cubicBezTo>
                <a:cubicBezTo>
                  <a:pt x="801" y="14"/>
                  <a:pt x="793" y="233"/>
                  <a:pt x="816" y="233"/>
                </a:cubicBezTo>
                <a:cubicBezTo>
                  <a:pt x="839" y="233"/>
                  <a:pt x="884" y="14"/>
                  <a:pt x="907" y="7"/>
                </a:cubicBezTo>
                <a:cubicBezTo>
                  <a:pt x="930" y="0"/>
                  <a:pt x="945" y="158"/>
                  <a:pt x="952" y="188"/>
                </a:cubicBezTo>
              </a:path>
            </a:pathLst>
          </a:custGeom>
          <a:noFill/>
          <a:ln w="9525">
            <a:solidFill>
              <a:srgbClr val="009900"/>
            </a:solidFill>
            <a:round/>
            <a:headEnd/>
            <a:tailEnd/>
          </a:ln>
          <a:extLst/>
        </p:spPr>
        <p:txBody>
          <a:bodyPr/>
          <a:lstStyle/>
          <a:p>
            <a:endParaRPr lang="en-US"/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2244364" y="2772254"/>
            <a:ext cx="682625" cy="725487"/>
          </a:xfrm>
          <a:prstGeom prst="rect">
            <a:avLst/>
          </a:prstGeom>
          <a:solidFill>
            <a:schemeClr val="bg1"/>
          </a:solidFill>
          <a:ln w="25400" algn="ctr">
            <a:solidFill>
              <a:srgbClr val="89A4A7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dirty="0">
                <a:latin typeface="+mn-lt"/>
                <a:cs typeface="Times New Roman" pitchFamily="18" charset="0"/>
              </a:rPr>
              <a:t>AEC</a:t>
            </a:r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669778" y="5568950"/>
            <a:ext cx="812800" cy="812800"/>
          </a:xfrm>
          <a:prstGeom prst="rect">
            <a:avLst/>
          </a:prstGeom>
        </p:spPr>
      </p:pic>
      <p:sp>
        <p:nvSpPr>
          <p:cNvPr id="114" name="Freeform 70"/>
          <p:cNvSpPr>
            <a:spLocks/>
          </p:cNvSpPr>
          <p:nvPr/>
        </p:nvSpPr>
        <p:spPr bwMode="auto">
          <a:xfrm>
            <a:off x="2099793" y="7101409"/>
            <a:ext cx="577850" cy="287337"/>
          </a:xfrm>
          <a:custGeom>
            <a:avLst/>
            <a:gdLst>
              <a:gd name="T0" fmla="*/ 0 w 952"/>
              <a:gd name="T1" fmla="*/ 2147483647 h 233"/>
              <a:gd name="T2" fmla="*/ 2147483647 w 952"/>
              <a:gd name="T3" fmla="*/ 2147483647 h 233"/>
              <a:gd name="T4" fmla="*/ 2147483647 w 952"/>
              <a:gd name="T5" fmla="*/ 2147483647 h 233"/>
              <a:gd name="T6" fmla="*/ 2147483647 w 952"/>
              <a:gd name="T7" fmla="*/ 2147483647 h 233"/>
              <a:gd name="T8" fmla="*/ 2147483647 w 952"/>
              <a:gd name="T9" fmla="*/ 2147483647 h 233"/>
              <a:gd name="T10" fmla="*/ 2147483647 w 952"/>
              <a:gd name="T11" fmla="*/ 2147483647 h 233"/>
              <a:gd name="T12" fmla="*/ 2147483647 w 952"/>
              <a:gd name="T13" fmla="*/ 2147483647 h 233"/>
              <a:gd name="T14" fmla="*/ 2147483647 w 952"/>
              <a:gd name="T15" fmla="*/ 2147483647 h 233"/>
              <a:gd name="T16" fmla="*/ 2147483647 w 952"/>
              <a:gd name="T17" fmla="*/ 2147483647 h 233"/>
              <a:gd name="T18" fmla="*/ 2147483647 w 952"/>
              <a:gd name="T19" fmla="*/ 2147483647 h 233"/>
              <a:gd name="T20" fmla="*/ 2147483647 w 952"/>
              <a:gd name="T21" fmla="*/ 2147483647 h 233"/>
              <a:gd name="T22" fmla="*/ 2147483647 w 952"/>
              <a:gd name="T23" fmla="*/ 2147483647 h 233"/>
              <a:gd name="T24" fmla="*/ 2147483647 w 952"/>
              <a:gd name="T25" fmla="*/ 2147483647 h 23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952"/>
              <a:gd name="T40" fmla="*/ 0 h 233"/>
              <a:gd name="T41" fmla="*/ 952 w 952"/>
              <a:gd name="T42" fmla="*/ 233 h 23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952" h="233">
                <a:moveTo>
                  <a:pt x="0" y="143"/>
                </a:moveTo>
                <a:cubicBezTo>
                  <a:pt x="33" y="71"/>
                  <a:pt x="67" y="0"/>
                  <a:pt x="90" y="7"/>
                </a:cubicBezTo>
                <a:cubicBezTo>
                  <a:pt x="113" y="14"/>
                  <a:pt x="106" y="188"/>
                  <a:pt x="136" y="188"/>
                </a:cubicBezTo>
                <a:cubicBezTo>
                  <a:pt x="166" y="188"/>
                  <a:pt x="242" y="7"/>
                  <a:pt x="272" y="7"/>
                </a:cubicBezTo>
                <a:cubicBezTo>
                  <a:pt x="302" y="7"/>
                  <a:pt x="294" y="188"/>
                  <a:pt x="317" y="188"/>
                </a:cubicBezTo>
                <a:cubicBezTo>
                  <a:pt x="340" y="188"/>
                  <a:pt x="378" y="7"/>
                  <a:pt x="408" y="7"/>
                </a:cubicBezTo>
                <a:cubicBezTo>
                  <a:pt x="438" y="7"/>
                  <a:pt x="469" y="188"/>
                  <a:pt x="499" y="188"/>
                </a:cubicBezTo>
                <a:cubicBezTo>
                  <a:pt x="529" y="188"/>
                  <a:pt x="566" y="7"/>
                  <a:pt x="589" y="7"/>
                </a:cubicBezTo>
                <a:cubicBezTo>
                  <a:pt x="612" y="7"/>
                  <a:pt x="605" y="188"/>
                  <a:pt x="635" y="188"/>
                </a:cubicBezTo>
                <a:cubicBezTo>
                  <a:pt x="665" y="188"/>
                  <a:pt x="741" y="0"/>
                  <a:pt x="771" y="7"/>
                </a:cubicBezTo>
                <a:cubicBezTo>
                  <a:pt x="801" y="14"/>
                  <a:pt x="793" y="233"/>
                  <a:pt x="816" y="233"/>
                </a:cubicBezTo>
                <a:cubicBezTo>
                  <a:pt x="839" y="233"/>
                  <a:pt x="884" y="14"/>
                  <a:pt x="907" y="7"/>
                </a:cubicBezTo>
                <a:cubicBezTo>
                  <a:pt x="930" y="0"/>
                  <a:pt x="945" y="158"/>
                  <a:pt x="952" y="188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" name="Freeform 71"/>
          <p:cNvSpPr>
            <a:spLocks/>
          </p:cNvSpPr>
          <p:nvPr/>
        </p:nvSpPr>
        <p:spPr bwMode="auto">
          <a:xfrm>
            <a:off x="1619672" y="7029400"/>
            <a:ext cx="577850" cy="287338"/>
          </a:xfrm>
          <a:custGeom>
            <a:avLst/>
            <a:gdLst>
              <a:gd name="T0" fmla="*/ 0 w 952"/>
              <a:gd name="T1" fmla="*/ 2147483647 h 233"/>
              <a:gd name="T2" fmla="*/ 2147483647 w 952"/>
              <a:gd name="T3" fmla="*/ 2147483647 h 233"/>
              <a:gd name="T4" fmla="*/ 2147483647 w 952"/>
              <a:gd name="T5" fmla="*/ 2147483647 h 233"/>
              <a:gd name="T6" fmla="*/ 2147483647 w 952"/>
              <a:gd name="T7" fmla="*/ 2147483647 h 233"/>
              <a:gd name="T8" fmla="*/ 2147483647 w 952"/>
              <a:gd name="T9" fmla="*/ 2147483647 h 233"/>
              <a:gd name="T10" fmla="*/ 2147483647 w 952"/>
              <a:gd name="T11" fmla="*/ 2147483647 h 233"/>
              <a:gd name="T12" fmla="*/ 2147483647 w 952"/>
              <a:gd name="T13" fmla="*/ 2147483647 h 233"/>
              <a:gd name="T14" fmla="*/ 2147483647 w 952"/>
              <a:gd name="T15" fmla="*/ 2147483647 h 233"/>
              <a:gd name="T16" fmla="*/ 2147483647 w 952"/>
              <a:gd name="T17" fmla="*/ 2147483647 h 233"/>
              <a:gd name="T18" fmla="*/ 2147483647 w 952"/>
              <a:gd name="T19" fmla="*/ 2147483647 h 233"/>
              <a:gd name="T20" fmla="*/ 2147483647 w 952"/>
              <a:gd name="T21" fmla="*/ 2147483647 h 233"/>
              <a:gd name="T22" fmla="*/ 2147483647 w 952"/>
              <a:gd name="T23" fmla="*/ 2147483647 h 233"/>
              <a:gd name="T24" fmla="*/ 2147483647 w 952"/>
              <a:gd name="T25" fmla="*/ 2147483647 h 23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952"/>
              <a:gd name="T40" fmla="*/ 0 h 233"/>
              <a:gd name="T41" fmla="*/ 952 w 952"/>
              <a:gd name="T42" fmla="*/ 233 h 23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952" h="233">
                <a:moveTo>
                  <a:pt x="0" y="143"/>
                </a:moveTo>
                <a:cubicBezTo>
                  <a:pt x="33" y="71"/>
                  <a:pt x="67" y="0"/>
                  <a:pt x="90" y="7"/>
                </a:cubicBezTo>
                <a:cubicBezTo>
                  <a:pt x="113" y="14"/>
                  <a:pt x="106" y="188"/>
                  <a:pt x="136" y="188"/>
                </a:cubicBezTo>
                <a:cubicBezTo>
                  <a:pt x="166" y="188"/>
                  <a:pt x="242" y="7"/>
                  <a:pt x="272" y="7"/>
                </a:cubicBezTo>
                <a:cubicBezTo>
                  <a:pt x="302" y="7"/>
                  <a:pt x="294" y="188"/>
                  <a:pt x="317" y="188"/>
                </a:cubicBezTo>
                <a:cubicBezTo>
                  <a:pt x="340" y="188"/>
                  <a:pt x="378" y="7"/>
                  <a:pt x="408" y="7"/>
                </a:cubicBezTo>
                <a:cubicBezTo>
                  <a:pt x="438" y="7"/>
                  <a:pt x="469" y="188"/>
                  <a:pt x="499" y="188"/>
                </a:cubicBezTo>
                <a:cubicBezTo>
                  <a:pt x="529" y="188"/>
                  <a:pt x="566" y="7"/>
                  <a:pt x="589" y="7"/>
                </a:cubicBezTo>
                <a:cubicBezTo>
                  <a:pt x="612" y="7"/>
                  <a:pt x="605" y="188"/>
                  <a:pt x="635" y="188"/>
                </a:cubicBezTo>
                <a:cubicBezTo>
                  <a:pt x="665" y="188"/>
                  <a:pt x="741" y="0"/>
                  <a:pt x="771" y="7"/>
                </a:cubicBezTo>
                <a:cubicBezTo>
                  <a:pt x="801" y="14"/>
                  <a:pt x="793" y="233"/>
                  <a:pt x="816" y="233"/>
                </a:cubicBezTo>
                <a:cubicBezTo>
                  <a:pt x="839" y="233"/>
                  <a:pt x="884" y="14"/>
                  <a:pt x="907" y="7"/>
                </a:cubicBezTo>
                <a:cubicBezTo>
                  <a:pt x="930" y="0"/>
                  <a:pt x="945" y="158"/>
                  <a:pt x="952" y="188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" name="Freeform 69"/>
          <p:cNvSpPr>
            <a:spLocks/>
          </p:cNvSpPr>
          <p:nvPr/>
        </p:nvSpPr>
        <p:spPr bwMode="auto">
          <a:xfrm>
            <a:off x="4253527" y="7054677"/>
            <a:ext cx="577850" cy="46037"/>
          </a:xfrm>
          <a:custGeom>
            <a:avLst/>
            <a:gdLst>
              <a:gd name="T0" fmla="*/ 0 w 952"/>
              <a:gd name="T1" fmla="*/ 2147483647 h 233"/>
              <a:gd name="T2" fmla="*/ 2147483647 w 952"/>
              <a:gd name="T3" fmla="*/ 2147483647 h 233"/>
              <a:gd name="T4" fmla="*/ 2147483647 w 952"/>
              <a:gd name="T5" fmla="*/ 2147483647 h 233"/>
              <a:gd name="T6" fmla="*/ 2147483647 w 952"/>
              <a:gd name="T7" fmla="*/ 2147483647 h 233"/>
              <a:gd name="T8" fmla="*/ 2147483647 w 952"/>
              <a:gd name="T9" fmla="*/ 2147483647 h 233"/>
              <a:gd name="T10" fmla="*/ 2147483647 w 952"/>
              <a:gd name="T11" fmla="*/ 2147483647 h 233"/>
              <a:gd name="T12" fmla="*/ 2147483647 w 952"/>
              <a:gd name="T13" fmla="*/ 2147483647 h 233"/>
              <a:gd name="T14" fmla="*/ 2147483647 w 952"/>
              <a:gd name="T15" fmla="*/ 2147483647 h 233"/>
              <a:gd name="T16" fmla="*/ 2147483647 w 952"/>
              <a:gd name="T17" fmla="*/ 2147483647 h 233"/>
              <a:gd name="T18" fmla="*/ 2147483647 w 952"/>
              <a:gd name="T19" fmla="*/ 2147483647 h 233"/>
              <a:gd name="T20" fmla="*/ 2147483647 w 952"/>
              <a:gd name="T21" fmla="*/ 2147483647 h 233"/>
              <a:gd name="T22" fmla="*/ 2147483647 w 952"/>
              <a:gd name="T23" fmla="*/ 2147483647 h 233"/>
              <a:gd name="T24" fmla="*/ 2147483647 w 952"/>
              <a:gd name="T25" fmla="*/ 2147483647 h 23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952"/>
              <a:gd name="T40" fmla="*/ 0 h 233"/>
              <a:gd name="T41" fmla="*/ 952 w 952"/>
              <a:gd name="T42" fmla="*/ 233 h 23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952" h="233">
                <a:moveTo>
                  <a:pt x="0" y="143"/>
                </a:moveTo>
                <a:cubicBezTo>
                  <a:pt x="33" y="71"/>
                  <a:pt x="67" y="0"/>
                  <a:pt x="90" y="7"/>
                </a:cubicBezTo>
                <a:cubicBezTo>
                  <a:pt x="113" y="14"/>
                  <a:pt x="106" y="188"/>
                  <a:pt x="136" y="188"/>
                </a:cubicBezTo>
                <a:cubicBezTo>
                  <a:pt x="166" y="188"/>
                  <a:pt x="242" y="7"/>
                  <a:pt x="272" y="7"/>
                </a:cubicBezTo>
                <a:cubicBezTo>
                  <a:pt x="302" y="7"/>
                  <a:pt x="294" y="188"/>
                  <a:pt x="317" y="188"/>
                </a:cubicBezTo>
                <a:cubicBezTo>
                  <a:pt x="340" y="188"/>
                  <a:pt x="378" y="7"/>
                  <a:pt x="408" y="7"/>
                </a:cubicBezTo>
                <a:cubicBezTo>
                  <a:pt x="438" y="7"/>
                  <a:pt x="469" y="188"/>
                  <a:pt x="499" y="188"/>
                </a:cubicBezTo>
                <a:cubicBezTo>
                  <a:pt x="529" y="188"/>
                  <a:pt x="566" y="7"/>
                  <a:pt x="589" y="7"/>
                </a:cubicBezTo>
                <a:cubicBezTo>
                  <a:pt x="612" y="7"/>
                  <a:pt x="605" y="188"/>
                  <a:pt x="635" y="188"/>
                </a:cubicBezTo>
                <a:cubicBezTo>
                  <a:pt x="665" y="188"/>
                  <a:pt x="741" y="0"/>
                  <a:pt x="771" y="7"/>
                </a:cubicBezTo>
                <a:cubicBezTo>
                  <a:pt x="801" y="14"/>
                  <a:pt x="793" y="233"/>
                  <a:pt x="816" y="233"/>
                </a:cubicBezTo>
                <a:cubicBezTo>
                  <a:pt x="839" y="233"/>
                  <a:pt x="884" y="14"/>
                  <a:pt x="907" y="7"/>
                </a:cubicBezTo>
                <a:cubicBezTo>
                  <a:pt x="930" y="0"/>
                  <a:pt x="945" y="158"/>
                  <a:pt x="952" y="188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7" name="Freeform 69"/>
          <p:cNvSpPr>
            <a:spLocks/>
          </p:cNvSpPr>
          <p:nvPr/>
        </p:nvSpPr>
        <p:spPr bwMode="auto">
          <a:xfrm>
            <a:off x="5723223" y="7080567"/>
            <a:ext cx="577850" cy="287337"/>
          </a:xfrm>
          <a:custGeom>
            <a:avLst/>
            <a:gdLst>
              <a:gd name="T0" fmla="*/ 0 w 952"/>
              <a:gd name="T1" fmla="*/ 2147483647 h 233"/>
              <a:gd name="T2" fmla="*/ 2147483647 w 952"/>
              <a:gd name="T3" fmla="*/ 2147483647 h 233"/>
              <a:gd name="T4" fmla="*/ 2147483647 w 952"/>
              <a:gd name="T5" fmla="*/ 2147483647 h 233"/>
              <a:gd name="T6" fmla="*/ 2147483647 w 952"/>
              <a:gd name="T7" fmla="*/ 2147483647 h 233"/>
              <a:gd name="T8" fmla="*/ 2147483647 w 952"/>
              <a:gd name="T9" fmla="*/ 2147483647 h 233"/>
              <a:gd name="T10" fmla="*/ 2147483647 w 952"/>
              <a:gd name="T11" fmla="*/ 2147483647 h 233"/>
              <a:gd name="T12" fmla="*/ 2147483647 w 952"/>
              <a:gd name="T13" fmla="*/ 2147483647 h 233"/>
              <a:gd name="T14" fmla="*/ 2147483647 w 952"/>
              <a:gd name="T15" fmla="*/ 2147483647 h 233"/>
              <a:gd name="T16" fmla="*/ 2147483647 w 952"/>
              <a:gd name="T17" fmla="*/ 2147483647 h 233"/>
              <a:gd name="T18" fmla="*/ 2147483647 w 952"/>
              <a:gd name="T19" fmla="*/ 2147483647 h 233"/>
              <a:gd name="T20" fmla="*/ 2147483647 w 952"/>
              <a:gd name="T21" fmla="*/ 2147483647 h 233"/>
              <a:gd name="T22" fmla="*/ 2147483647 w 952"/>
              <a:gd name="T23" fmla="*/ 2147483647 h 233"/>
              <a:gd name="T24" fmla="*/ 2147483647 w 952"/>
              <a:gd name="T25" fmla="*/ 2147483647 h 23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952"/>
              <a:gd name="T40" fmla="*/ 0 h 233"/>
              <a:gd name="T41" fmla="*/ 952 w 952"/>
              <a:gd name="T42" fmla="*/ 233 h 23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952" h="233">
                <a:moveTo>
                  <a:pt x="0" y="143"/>
                </a:moveTo>
                <a:cubicBezTo>
                  <a:pt x="33" y="71"/>
                  <a:pt x="67" y="0"/>
                  <a:pt x="90" y="7"/>
                </a:cubicBezTo>
                <a:cubicBezTo>
                  <a:pt x="113" y="14"/>
                  <a:pt x="106" y="188"/>
                  <a:pt x="136" y="188"/>
                </a:cubicBezTo>
                <a:cubicBezTo>
                  <a:pt x="166" y="188"/>
                  <a:pt x="242" y="7"/>
                  <a:pt x="272" y="7"/>
                </a:cubicBezTo>
                <a:cubicBezTo>
                  <a:pt x="302" y="7"/>
                  <a:pt x="294" y="188"/>
                  <a:pt x="317" y="188"/>
                </a:cubicBezTo>
                <a:cubicBezTo>
                  <a:pt x="340" y="188"/>
                  <a:pt x="378" y="7"/>
                  <a:pt x="408" y="7"/>
                </a:cubicBezTo>
                <a:cubicBezTo>
                  <a:pt x="438" y="7"/>
                  <a:pt x="469" y="188"/>
                  <a:pt x="499" y="188"/>
                </a:cubicBezTo>
                <a:cubicBezTo>
                  <a:pt x="529" y="188"/>
                  <a:pt x="566" y="7"/>
                  <a:pt x="589" y="7"/>
                </a:cubicBezTo>
                <a:cubicBezTo>
                  <a:pt x="612" y="7"/>
                  <a:pt x="605" y="188"/>
                  <a:pt x="635" y="188"/>
                </a:cubicBezTo>
                <a:cubicBezTo>
                  <a:pt x="665" y="188"/>
                  <a:pt x="741" y="0"/>
                  <a:pt x="771" y="7"/>
                </a:cubicBezTo>
                <a:cubicBezTo>
                  <a:pt x="801" y="14"/>
                  <a:pt x="793" y="233"/>
                  <a:pt x="816" y="233"/>
                </a:cubicBezTo>
                <a:cubicBezTo>
                  <a:pt x="839" y="233"/>
                  <a:pt x="884" y="14"/>
                  <a:pt x="907" y="7"/>
                </a:cubicBezTo>
                <a:cubicBezTo>
                  <a:pt x="930" y="0"/>
                  <a:pt x="945" y="158"/>
                  <a:pt x="952" y="188"/>
                </a:cubicBezTo>
              </a:path>
            </a:pathLst>
          </a:custGeom>
          <a:noFill/>
          <a:ln w="9525">
            <a:solidFill>
              <a:srgbClr val="009900"/>
            </a:solidFill>
            <a:round/>
            <a:headEnd/>
            <a:tailEnd/>
          </a:ln>
          <a:extLst/>
        </p:spPr>
        <p:txBody>
          <a:bodyPr/>
          <a:lstStyle/>
          <a:p>
            <a:endParaRPr lang="en-US"/>
          </a:p>
        </p:txBody>
      </p:sp>
      <p:sp>
        <p:nvSpPr>
          <p:cNvPr id="118" name="Freeform 70"/>
          <p:cNvSpPr>
            <a:spLocks/>
          </p:cNvSpPr>
          <p:nvPr/>
        </p:nvSpPr>
        <p:spPr bwMode="auto">
          <a:xfrm>
            <a:off x="2099793" y="7101409"/>
            <a:ext cx="577850" cy="287337"/>
          </a:xfrm>
          <a:custGeom>
            <a:avLst/>
            <a:gdLst>
              <a:gd name="T0" fmla="*/ 0 w 952"/>
              <a:gd name="T1" fmla="*/ 2147483647 h 233"/>
              <a:gd name="T2" fmla="*/ 2147483647 w 952"/>
              <a:gd name="T3" fmla="*/ 2147483647 h 233"/>
              <a:gd name="T4" fmla="*/ 2147483647 w 952"/>
              <a:gd name="T5" fmla="*/ 2147483647 h 233"/>
              <a:gd name="T6" fmla="*/ 2147483647 w 952"/>
              <a:gd name="T7" fmla="*/ 2147483647 h 233"/>
              <a:gd name="T8" fmla="*/ 2147483647 w 952"/>
              <a:gd name="T9" fmla="*/ 2147483647 h 233"/>
              <a:gd name="T10" fmla="*/ 2147483647 w 952"/>
              <a:gd name="T11" fmla="*/ 2147483647 h 233"/>
              <a:gd name="T12" fmla="*/ 2147483647 w 952"/>
              <a:gd name="T13" fmla="*/ 2147483647 h 233"/>
              <a:gd name="T14" fmla="*/ 2147483647 w 952"/>
              <a:gd name="T15" fmla="*/ 2147483647 h 233"/>
              <a:gd name="T16" fmla="*/ 2147483647 w 952"/>
              <a:gd name="T17" fmla="*/ 2147483647 h 233"/>
              <a:gd name="T18" fmla="*/ 2147483647 w 952"/>
              <a:gd name="T19" fmla="*/ 2147483647 h 233"/>
              <a:gd name="T20" fmla="*/ 2147483647 w 952"/>
              <a:gd name="T21" fmla="*/ 2147483647 h 233"/>
              <a:gd name="T22" fmla="*/ 2147483647 w 952"/>
              <a:gd name="T23" fmla="*/ 2147483647 h 233"/>
              <a:gd name="T24" fmla="*/ 2147483647 w 952"/>
              <a:gd name="T25" fmla="*/ 2147483647 h 23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952"/>
              <a:gd name="T40" fmla="*/ 0 h 233"/>
              <a:gd name="T41" fmla="*/ 952 w 952"/>
              <a:gd name="T42" fmla="*/ 233 h 23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952" h="233">
                <a:moveTo>
                  <a:pt x="0" y="143"/>
                </a:moveTo>
                <a:cubicBezTo>
                  <a:pt x="33" y="71"/>
                  <a:pt x="67" y="0"/>
                  <a:pt x="90" y="7"/>
                </a:cubicBezTo>
                <a:cubicBezTo>
                  <a:pt x="113" y="14"/>
                  <a:pt x="106" y="188"/>
                  <a:pt x="136" y="188"/>
                </a:cubicBezTo>
                <a:cubicBezTo>
                  <a:pt x="166" y="188"/>
                  <a:pt x="242" y="7"/>
                  <a:pt x="272" y="7"/>
                </a:cubicBezTo>
                <a:cubicBezTo>
                  <a:pt x="302" y="7"/>
                  <a:pt x="294" y="188"/>
                  <a:pt x="317" y="188"/>
                </a:cubicBezTo>
                <a:cubicBezTo>
                  <a:pt x="340" y="188"/>
                  <a:pt x="378" y="7"/>
                  <a:pt x="408" y="7"/>
                </a:cubicBezTo>
                <a:cubicBezTo>
                  <a:pt x="438" y="7"/>
                  <a:pt x="469" y="188"/>
                  <a:pt x="499" y="188"/>
                </a:cubicBezTo>
                <a:cubicBezTo>
                  <a:pt x="529" y="188"/>
                  <a:pt x="566" y="7"/>
                  <a:pt x="589" y="7"/>
                </a:cubicBezTo>
                <a:cubicBezTo>
                  <a:pt x="612" y="7"/>
                  <a:pt x="605" y="188"/>
                  <a:pt x="635" y="188"/>
                </a:cubicBezTo>
                <a:cubicBezTo>
                  <a:pt x="665" y="188"/>
                  <a:pt x="741" y="0"/>
                  <a:pt x="771" y="7"/>
                </a:cubicBezTo>
                <a:cubicBezTo>
                  <a:pt x="801" y="14"/>
                  <a:pt x="793" y="233"/>
                  <a:pt x="816" y="233"/>
                </a:cubicBezTo>
                <a:cubicBezTo>
                  <a:pt x="839" y="233"/>
                  <a:pt x="884" y="14"/>
                  <a:pt x="907" y="7"/>
                </a:cubicBezTo>
                <a:cubicBezTo>
                  <a:pt x="930" y="0"/>
                  <a:pt x="945" y="158"/>
                  <a:pt x="952" y="188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" name="Freeform 71"/>
          <p:cNvSpPr>
            <a:spLocks/>
          </p:cNvSpPr>
          <p:nvPr/>
        </p:nvSpPr>
        <p:spPr bwMode="auto">
          <a:xfrm>
            <a:off x="1619672" y="7029400"/>
            <a:ext cx="577850" cy="287338"/>
          </a:xfrm>
          <a:custGeom>
            <a:avLst/>
            <a:gdLst>
              <a:gd name="T0" fmla="*/ 0 w 952"/>
              <a:gd name="T1" fmla="*/ 2147483647 h 233"/>
              <a:gd name="T2" fmla="*/ 2147483647 w 952"/>
              <a:gd name="T3" fmla="*/ 2147483647 h 233"/>
              <a:gd name="T4" fmla="*/ 2147483647 w 952"/>
              <a:gd name="T5" fmla="*/ 2147483647 h 233"/>
              <a:gd name="T6" fmla="*/ 2147483647 w 952"/>
              <a:gd name="T7" fmla="*/ 2147483647 h 233"/>
              <a:gd name="T8" fmla="*/ 2147483647 w 952"/>
              <a:gd name="T9" fmla="*/ 2147483647 h 233"/>
              <a:gd name="T10" fmla="*/ 2147483647 w 952"/>
              <a:gd name="T11" fmla="*/ 2147483647 h 233"/>
              <a:gd name="T12" fmla="*/ 2147483647 w 952"/>
              <a:gd name="T13" fmla="*/ 2147483647 h 233"/>
              <a:gd name="T14" fmla="*/ 2147483647 w 952"/>
              <a:gd name="T15" fmla="*/ 2147483647 h 233"/>
              <a:gd name="T16" fmla="*/ 2147483647 w 952"/>
              <a:gd name="T17" fmla="*/ 2147483647 h 233"/>
              <a:gd name="T18" fmla="*/ 2147483647 w 952"/>
              <a:gd name="T19" fmla="*/ 2147483647 h 233"/>
              <a:gd name="T20" fmla="*/ 2147483647 w 952"/>
              <a:gd name="T21" fmla="*/ 2147483647 h 233"/>
              <a:gd name="T22" fmla="*/ 2147483647 w 952"/>
              <a:gd name="T23" fmla="*/ 2147483647 h 233"/>
              <a:gd name="T24" fmla="*/ 2147483647 w 952"/>
              <a:gd name="T25" fmla="*/ 2147483647 h 23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952"/>
              <a:gd name="T40" fmla="*/ 0 h 233"/>
              <a:gd name="T41" fmla="*/ 952 w 952"/>
              <a:gd name="T42" fmla="*/ 233 h 23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952" h="233">
                <a:moveTo>
                  <a:pt x="0" y="143"/>
                </a:moveTo>
                <a:cubicBezTo>
                  <a:pt x="33" y="71"/>
                  <a:pt x="67" y="0"/>
                  <a:pt x="90" y="7"/>
                </a:cubicBezTo>
                <a:cubicBezTo>
                  <a:pt x="113" y="14"/>
                  <a:pt x="106" y="188"/>
                  <a:pt x="136" y="188"/>
                </a:cubicBezTo>
                <a:cubicBezTo>
                  <a:pt x="166" y="188"/>
                  <a:pt x="242" y="7"/>
                  <a:pt x="272" y="7"/>
                </a:cubicBezTo>
                <a:cubicBezTo>
                  <a:pt x="302" y="7"/>
                  <a:pt x="294" y="188"/>
                  <a:pt x="317" y="188"/>
                </a:cubicBezTo>
                <a:cubicBezTo>
                  <a:pt x="340" y="188"/>
                  <a:pt x="378" y="7"/>
                  <a:pt x="408" y="7"/>
                </a:cubicBezTo>
                <a:cubicBezTo>
                  <a:pt x="438" y="7"/>
                  <a:pt x="469" y="188"/>
                  <a:pt x="499" y="188"/>
                </a:cubicBezTo>
                <a:cubicBezTo>
                  <a:pt x="529" y="188"/>
                  <a:pt x="566" y="7"/>
                  <a:pt x="589" y="7"/>
                </a:cubicBezTo>
                <a:cubicBezTo>
                  <a:pt x="612" y="7"/>
                  <a:pt x="605" y="188"/>
                  <a:pt x="635" y="188"/>
                </a:cubicBezTo>
                <a:cubicBezTo>
                  <a:pt x="665" y="188"/>
                  <a:pt x="741" y="0"/>
                  <a:pt x="771" y="7"/>
                </a:cubicBezTo>
                <a:cubicBezTo>
                  <a:pt x="801" y="14"/>
                  <a:pt x="793" y="233"/>
                  <a:pt x="816" y="233"/>
                </a:cubicBezTo>
                <a:cubicBezTo>
                  <a:pt x="839" y="233"/>
                  <a:pt x="884" y="14"/>
                  <a:pt x="907" y="7"/>
                </a:cubicBezTo>
                <a:cubicBezTo>
                  <a:pt x="930" y="0"/>
                  <a:pt x="945" y="158"/>
                  <a:pt x="952" y="188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" name="Freeform 69"/>
          <p:cNvSpPr>
            <a:spLocks/>
          </p:cNvSpPr>
          <p:nvPr/>
        </p:nvSpPr>
        <p:spPr bwMode="auto">
          <a:xfrm>
            <a:off x="4253527" y="7054677"/>
            <a:ext cx="577850" cy="46037"/>
          </a:xfrm>
          <a:custGeom>
            <a:avLst/>
            <a:gdLst>
              <a:gd name="T0" fmla="*/ 0 w 952"/>
              <a:gd name="T1" fmla="*/ 2147483647 h 233"/>
              <a:gd name="T2" fmla="*/ 2147483647 w 952"/>
              <a:gd name="T3" fmla="*/ 2147483647 h 233"/>
              <a:gd name="T4" fmla="*/ 2147483647 w 952"/>
              <a:gd name="T5" fmla="*/ 2147483647 h 233"/>
              <a:gd name="T6" fmla="*/ 2147483647 w 952"/>
              <a:gd name="T7" fmla="*/ 2147483647 h 233"/>
              <a:gd name="T8" fmla="*/ 2147483647 w 952"/>
              <a:gd name="T9" fmla="*/ 2147483647 h 233"/>
              <a:gd name="T10" fmla="*/ 2147483647 w 952"/>
              <a:gd name="T11" fmla="*/ 2147483647 h 233"/>
              <a:gd name="T12" fmla="*/ 2147483647 w 952"/>
              <a:gd name="T13" fmla="*/ 2147483647 h 233"/>
              <a:gd name="T14" fmla="*/ 2147483647 w 952"/>
              <a:gd name="T15" fmla="*/ 2147483647 h 233"/>
              <a:gd name="T16" fmla="*/ 2147483647 w 952"/>
              <a:gd name="T17" fmla="*/ 2147483647 h 233"/>
              <a:gd name="T18" fmla="*/ 2147483647 w 952"/>
              <a:gd name="T19" fmla="*/ 2147483647 h 233"/>
              <a:gd name="T20" fmla="*/ 2147483647 w 952"/>
              <a:gd name="T21" fmla="*/ 2147483647 h 233"/>
              <a:gd name="T22" fmla="*/ 2147483647 w 952"/>
              <a:gd name="T23" fmla="*/ 2147483647 h 233"/>
              <a:gd name="T24" fmla="*/ 2147483647 w 952"/>
              <a:gd name="T25" fmla="*/ 2147483647 h 23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952"/>
              <a:gd name="T40" fmla="*/ 0 h 233"/>
              <a:gd name="T41" fmla="*/ 952 w 952"/>
              <a:gd name="T42" fmla="*/ 233 h 23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952" h="233">
                <a:moveTo>
                  <a:pt x="0" y="143"/>
                </a:moveTo>
                <a:cubicBezTo>
                  <a:pt x="33" y="71"/>
                  <a:pt x="67" y="0"/>
                  <a:pt x="90" y="7"/>
                </a:cubicBezTo>
                <a:cubicBezTo>
                  <a:pt x="113" y="14"/>
                  <a:pt x="106" y="188"/>
                  <a:pt x="136" y="188"/>
                </a:cubicBezTo>
                <a:cubicBezTo>
                  <a:pt x="166" y="188"/>
                  <a:pt x="242" y="7"/>
                  <a:pt x="272" y="7"/>
                </a:cubicBezTo>
                <a:cubicBezTo>
                  <a:pt x="302" y="7"/>
                  <a:pt x="294" y="188"/>
                  <a:pt x="317" y="188"/>
                </a:cubicBezTo>
                <a:cubicBezTo>
                  <a:pt x="340" y="188"/>
                  <a:pt x="378" y="7"/>
                  <a:pt x="408" y="7"/>
                </a:cubicBezTo>
                <a:cubicBezTo>
                  <a:pt x="438" y="7"/>
                  <a:pt x="469" y="188"/>
                  <a:pt x="499" y="188"/>
                </a:cubicBezTo>
                <a:cubicBezTo>
                  <a:pt x="529" y="188"/>
                  <a:pt x="566" y="7"/>
                  <a:pt x="589" y="7"/>
                </a:cubicBezTo>
                <a:cubicBezTo>
                  <a:pt x="612" y="7"/>
                  <a:pt x="605" y="188"/>
                  <a:pt x="635" y="188"/>
                </a:cubicBezTo>
                <a:cubicBezTo>
                  <a:pt x="665" y="188"/>
                  <a:pt x="741" y="0"/>
                  <a:pt x="771" y="7"/>
                </a:cubicBezTo>
                <a:cubicBezTo>
                  <a:pt x="801" y="14"/>
                  <a:pt x="793" y="233"/>
                  <a:pt x="816" y="233"/>
                </a:cubicBezTo>
                <a:cubicBezTo>
                  <a:pt x="839" y="233"/>
                  <a:pt x="884" y="14"/>
                  <a:pt x="907" y="7"/>
                </a:cubicBezTo>
                <a:cubicBezTo>
                  <a:pt x="930" y="0"/>
                  <a:pt x="945" y="158"/>
                  <a:pt x="952" y="188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" name="Freeform 69"/>
          <p:cNvSpPr>
            <a:spLocks/>
          </p:cNvSpPr>
          <p:nvPr/>
        </p:nvSpPr>
        <p:spPr bwMode="auto">
          <a:xfrm>
            <a:off x="5723223" y="7080567"/>
            <a:ext cx="577850" cy="287337"/>
          </a:xfrm>
          <a:custGeom>
            <a:avLst/>
            <a:gdLst>
              <a:gd name="T0" fmla="*/ 0 w 952"/>
              <a:gd name="T1" fmla="*/ 2147483647 h 233"/>
              <a:gd name="T2" fmla="*/ 2147483647 w 952"/>
              <a:gd name="T3" fmla="*/ 2147483647 h 233"/>
              <a:gd name="T4" fmla="*/ 2147483647 w 952"/>
              <a:gd name="T5" fmla="*/ 2147483647 h 233"/>
              <a:gd name="T6" fmla="*/ 2147483647 w 952"/>
              <a:gd name="T7" fmla="*/ 2147483647 h 233"/>
              <a:gd name="T8" fmla="*/ 2147483647 w 952"/>
              <a:gd name="T9" fmla="*/ 2147483647 h 233"/>
              <a:gd name="T10" fmla="*/ 2147483647 w 952"/>
              <a:gd name="T11" fmla="*/ 2147483647 h 233"/>
              <a:gd name="T12" fmla="*/ 2147483647 w 952"/>
              <a:gd name="T13" fmla="*/ 2147483647 h 233"/>
              <a:gd name="T14" fmla="*/ 2147483647 w 952"/>
              <a:gd name="T15" fmla="*/ 2147483647 h 233"/>
              <a:gd name="T16" fmla="*/ 2147483647 w 952"/>
              <a:gd name="T17" fmla="*/ 2147483647 h 233"/>
              <a:gd name="T18" fmla="*/ 2147483647 w 952"/>
              <a:gd name="T19" fmla="*/ 2147483647 h 233"/>
              <a:gd name="T20" fmla="*/ 2147483647 w 952"/>
              <a:gd name="T21" fmla="*/ 2147483647 h 233"/>
              <a:gd name="T22" fmla="*/ 2147483647 w 952"/>
              <a:gd name="T23" fmla="*/ 2147483647 h 233"/>
              <a:gd name="T24" fmla="*/ 2147483647 w 952"/>
              <a:gd name="T25" fmla="*/ 2147483647 h 23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952"/>
              <a:gd name="T40" fmla="*/ 0 h 233"/>
              <a:gd name="T41" fmla="*/ 952 w 952"/>
              <a:gd name="T42" fmla="*/ 233 h 23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952" h="233">
                <a:moveTo>
                  <a:pt x="0" y="143"/>
                </a:moveTo>
                <a:cubicBezTo>
                  <a:pt x="33" y="71"/>
                  <a:pt x="67" y="0"/>
                  <a:pt x="90" y="7"/>
                </a:cubicBezTo>
                <a:cubicBezTo>
                  <a:pt x="113" y="14"/>
                  <a:pt x="106" y="188"/>
                  <a:pt x="136" y="188"/>
                </a:cubicBezTo>
                <a:cubicBezTo>
                  <a:pt x="166" y="188"/>
                  <a:pt x="242" y="7"/>
                  <a:pt x="272" y="7"/>
                </a:cubicBezTo>
                <a:cubicBezTo>
                  <a:pt x="302" y="7"/>
                  <a:pt x="294" y="188"/>
                  <a:pt x="317" y="188"/>
                </a:cubicBezTo>
                <a:cubicBezTo>
                  <a:pt x="340" y="188"/>
                  <a:pt x="378" y="7"/>
                  <a:pt x="408" y="7"/>
                </a:cubicBezTo>
                <a:cubicBezTo>
                  <a:pt x="438" y="7"/>
                  <a:pt x="469" y="188"/>
                  <a:pt x="499" y="188"/>
                </a:cubicBezTo>
                <a:cubicBezTo>
                  <a:pt x="529" y="188"/>
                  <a:pt x="566" y="7"/>
                  <a:pt x="589" y="7"/>
                </a:cubicBezTo>
                <a:cubicBezTo>
                  <a:pt x="612" y="7"/>
                  <a:pt x="605" y="188"/>
                  <a:pt x="635" y="188"/>
                </a:cubicBezTo>
                <a:cubicBezTo>
                  <a:pt x="665" y="188"/>
                  <a:pt x="741" y="0"/>
                  <a:pt x="771" y="7"/>
                </a:cubicBezTo>
                <a:cubicBezTo>
                  <a:pt x="801" y="14"/>
                  <a:pt x="793" y="233"/>
                  <a:pt x="816" y="233"/>
                </a:cubicBezTo>
                <a:cubicBezTo>
                  <a:pt x="839" y="233"/>
                  <a:pt x="884" y="14"/>
                  <a:pt x="907" y="7"/>
                </a:cubicBezTo>
                <a:cubicBezTo>
                  <a:pt x="930" y="0"/>
                  <a:pt x="945" y="158"/>
                  <a:pt x="952" y="188"/>
                </a:cubicBezTo>
              </a:path>
            </a:pathLst>
          </a:custGeom>
          <a:noFill/>
          <a:ln w="9525">
            <a:solidFill>
              <a:srgbClr val="009900"/>
            </a:solidFill>
            <a:round/>
            <a:headEnd/>
            <a:tailEnd/>
          </a:ln>
          <a:extLst/>
        </p:spPr>
        <p:txBody>
          <a:bodyPr/>
          <a:lstStyle/>
          <a:p>
            <a:endParaRPr 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24776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24633"/>
    </mc:Choice>
    <mc:Fallback xmlns="">
      <p:transition advClick="0" advTm="246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8038 -0.60838 L 0.13385 -0.60838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26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51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823 -0.73445 L -0.13264 -0.6588 C -0.14705 -0.64307 -0.15486 -0.61925 -0.15486 -0.59426 C -0.15486 -0.56628 -0.14705 -0.54337 -0.13264 -0.52764 L -0.06823 -0.45108 " pathEditMode="relative" rAng="0" ptsTypes="FffFF">
                                      <p:cBhvr>
                                        <p:cTn id="1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0" y="1415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6"/>
                                            </p:cond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63" presetClass="path" presetSubtype="0" accel="69000" decel="3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0.55078 L 0.34445 -0.55078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22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334 -0.55587 L 0.16111 -0.55587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22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" presetID="63" presetClass="path" presetSubtype="0" accel="69000" decel="3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417 -0.54199 L 0.19236 -0.54199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26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6"/>
                                            </p:cond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494 -0.5635 L 0.02951 -0.5635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22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8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000"/>
                            </p:stCondLst>
                            <p:childTnLst>
                              <p:par>
                                <p:cTn id="41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8038 -0.60838 L 0.13385 -0.60838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26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1"/>
                                            </p:cond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0"/>
                            </p:stCondLst>
                            <p:childTnLst>
                              <p:par>
                                <p:cTn id="44" presetID="51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823 -0.73445 L -0.13264 -0.6588 C -0.14705 -0.64307 -0.15486 -0.61925 -0.15486 -0.59426 C -0.15486 -0.56628 -0.14705 -0.54337 -0.13264 -0.52764 L -0.06823 -0.45108 " pathEditMode="relative" rAng="0" ptsTypes="FffFF">
                                      <p:cBhvr>
                                        <p:cTn id="45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0" y="1415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4"/>
                                            </p:cond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2000"/>
                            </p:stCondLst>
                            <p:childTnLst>
                              <p:par>
                                <p:cTn id="47" presetID="63" presetClass="path" presetSubtype="0" accel="69000" decel="3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417 -0.54199 L 0.19236 -0.54199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26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7"/>
                                            </p:cond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494 -0.5635 L 0.02951 -0.5635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22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9"/>
                                            </p:cond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4000"/>
                            </p:stCondLst>
                            <p:childTnLst>
                              <p:par>
                                <p:cTn id="52" presetID="35" presetClass="path" presetSubtype="0" accel="50000" decel="5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48038 -0.60838 L 0.13385 -0.60838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26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2"/>
                                            </p:cond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7000"/>
                            </p:stCondLst>
                            <p:childTnLst>
                              <p:par>
                                <p:cTn id="55" presetID="51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823 -0.73445 L -0.13264 -0.6588 C -0.14705 -0.64307 -0.15486 -0.61925 -0.15486 -0.59426 C -0.15486 -0.56628 -0.14705 -0.54337 -0.13264 -0.52764 L -0.06823 -0.45108 " pathEditMode="relative" rAng="0" ptsTypes="FffFF">
                                      <p:cBhvr>
                                        <p:cTn id="56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0" y="1415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5"/>
                                            </p:cond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9000"/>
                            </p:stCondLst>
                            <p:childTnLst>
                              <p:par>
                                <p:cTn id="58" presetID="63" presetClass="path" presetSubtype="0" accel="69000" decel="3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417 -0.54199 L 0.19236 -0.54199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26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8"/>
                                            </p:cond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0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494 -0.5635 L 0.02951 -0.5635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22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0"/>
                                            </p:cond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35849" showWhenStopped="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18" grpId="0" animBg="1"/>
      <p:bldP spid="22" grpId="0" animBg="1"/>
      <p:bldP spid="65" grpId="0" animBg="1"/>
      <p:bldP spid="66" grpId="0" animBg="1"/>
      <p:bldP spid="67" grpId="0" animBg="1"/>
      <p:bldP spid="62" grpId="0" animBg="1"/>
      <p:bldP spid="30" grpId="0" animBg="1"/>
      <p:bldP spid="31" grpId="0" animBg="1"/>
      <p:bldP spid="32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37" y="1690688"/>
            <a:ext cx="7934325" cy="398145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Non-linearities </a:t>
            </a:r>
            <a:endParaRPr lang="en-US" dirty="0"/>
          </a:p>
        </p:txBody>
      </p:sp>
      <p:pic>
        <p:nvPicPr>
          <p:cNvPr id="12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>
            <a:alphaModFix amt="0"/>
          </a:blip>
          <a:stretch>
            <a:fillRect/>
          </a:stretch>
        </p:blipFill>
        <p:spPr>
          <a:xfrm>
            <a:off x="7740352" y="4869160"/>
            <a:ext cx="812800" cy="8128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 bwMode="auto">
          <a:xfrm>
            <a:off x="5148064" y="2132856"/>
            <a:ext cx="432048" cy="360040"/>
          </a:xfrm>
          <a:prstGeom prst="roundRect">
            <a:avLst/>
          </a:prstGeom>
          <a:solidFill>
            <a:srgbClr val="FFC000">
              <a:alpha val="39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5148064" y="4513258"/>
            <a:ext cx="432048" cy="360040"/>
          </a:xfrm>
          <a:prstGeom prst="roundRect">
            <a:avLst/>
          </a:prstGeom>
          <a:solidFill>
            <a:srgbClr val="FFC000">
              <a:alpha val="39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5868144" y="2107602"/>
            <a:ext cx="576064" cy="360040"/>
          </a:xfrm>
          <a:prstGeom prst="roundRect">
            <a:avLst/>
          </a:prstGeom>
          <a:solidFill>
            <a:srgbClr val="FFC000">
              <a:alpha val="39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4427984" y="4513258"/>
            <a:ext cx="648072" cy="360040"/>
          </a:xfrm>
          <a:prstGeom prst="roundRect">
            <a:avLst/>
          </a:prstGeom>
          <a:solidFill>
            <a:srgbClr val="FFC000">
              <a:alpha val="39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4385367" y="2107602"/>
            <a:ext cx="648072" cy="360040"/>
          </a:xfrm>
          <a:prstGeom prst="roundRect">
            <a:avLst/>
          </a:prstGeom>
          <a:solidFill>
            <a:srgbClr val="FFC000">
              <a:alpha val="39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7" name="Audio 16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908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259"/>
    </mc:Choice>
    <mc:Fallback xmlns="">
      <p:transition xmlns:p14="http://schemas.microsoft.com/office/powerpoint/2010/main" spd="slow" advTm="302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 isNarration="1">
              <p:cMediaNode vol="37736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6" grpId="0" animBg="1"/>
      <p:bldP spid="14" grpId="0" animBg="1"/>
      <p:bldP spid="15" grpId="0" animBg="1"/>
      <p:bldP spid="18" grpId="0" animBg="1"/>
      <p:bldP spid="1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2|1.6"/>
</p:tagLst>
</file>

<file path=ppt/theme/theme1.xml><?xml version="1.0" encoding="utf-8"?>
<a:theme xmlns:a="http://schemas.openxmlformats.org/drawingml/2006/main" name="1_Modèle par défaut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12405</TotalTime>
  <Words>1162</Words>
  <Application>Microsoft Office PowerPoint</Application>
  <PresentationFormat>On-screen Show (4:3)</PresentationFormat>
  <Paragraphs>149</Paragraphs>
  <Slides>15</Slides>
  <Notes>12</Notes>
  <HiddenSlides>0</HiddenSlides>
  <MMClips>17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1_Modèle par défaut</vt:lpstr>
      <vt:lpstr>Equation</vt:lpstr>
      <vt:lpstr>Federico ALEGRE  3rd Year PhD Candidate</vt:lpstr>
      <vt:lpstr>Spoofing: threat for biometric systems</vt:lpstr>
      <vt:lpstr>Spoofing Countermeasures</vt:lpstr>
      <vt:lpstr>Giovanni SOLDI 1st Year PhD Candidate</vt:lpstr>
      <vt:lpstr>What is Speaker Diarization?</vt:lpstr>
      <vt:lpstr>PAT: Phone adaptive training</vt:lpstr>
      <vt:lpstr>Leela Krishna GUDUPUDI  1st Year PhD Candidate</vt:lpstr>
      <vt:lpstr>The echo reduction approach</vt:lpstr>
      <vt:lpstr>Non-linearities </vt:lpstr>
      <vt:lpstr>Christelle YEMDJI  3rd Year PhD Candidate</vt:lpstr>
      <vt:lpstr>Acoustic echo and its control</vt:lpstr>
      <vt:lpstr>Dual microphone echo control</vt:lpstr>
      <vt:lpstr>Xuran ZHAO 3rd Year PhD Candidate</vt:lpstr>
      <vt:lpstr>Dimensionality Reduction in Biometrics</vt:lpstr>
      <vt:lpstr>MVDR for Multi-modal Biometrics</vt:lpstr>
    </vt:vector>
  </TitlesOfParts>
  <Company>Institut Eurecom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Laurence Grammare</dc:creator>
  <cp:lastModifiedBy>Nicholas Evans</cp:lastModifiedBy>
  <cp:revision>420</cp:revision>
  <cp:lastPrinted>2012-08-24T13:00:49Z</cp:lastPrinted>
  <dcterms:created xsi:type="dcterms:W3CDTF">2007-06-19T08:15:35Z</dcterms:created>
  <dcterms:modified xsi:type="dcterms:W3CDTF">2013-05-22T07:01:59Z</dcterms:modified>
</cp:coreProperties>
</file>